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30"/>
  </p:notesMasterIdLst>
  <p:handoutMasterIdLst>
    <p:handoutMasterId r:id="rId31"/>
  </p:handoutMasterIdLst>
  <p:sldIdLst>
    <p:sldId id="343" r:id="rId6"/>
    <p:sldId id="359" r:id="rId7"/>
    <p:sldId id="399" r:id="rId8"/>
    <p:sldId id="358" r:id="rId9"/>
    <p:sldId id="401" r:id="rId10"/>
    <p:sldId id="352" r:id="rId11"/>
    <p:sldId id="349" r:id="rId12"/>
    <p:sldId id="400" r:id="rId13"/>
    <p:sldId id="382" r:id="rId14"/>
    <p:sldId id="381" r:id="rId15"/>
    <p:sldId id="384" r:id="rId16"/>
    <p:sldId id="380" r:id="rId17"/>
    <p:sldId id="391" r:id="rId18"/>
    <p:sldId id="385" r:id="rId19"/>
    <p:sldId id="386" r:id="rId20"/>
    <p:sldId id="392" r:id="rId21"/>
    <p:sldId id="387" r:id="rId22"/>
    <p:sldId id="388" r:id="rId23"/>
    <p:sldId id="389" r:id="rId24"/>
    <p:sldId id="396" r:id="rId25"/>
    <p:sldId id="329" r:id="rId26"/>
    <p:sldId id="395" r:id="rId27"/>
    <p:sldId id="398" r:id="rId28"/>
    <p:sldId id="402" r:id="rId29"/>
  </p:sldIdLst>
  <p:sldSz cx="9144000" cy="6858000" type="screen4x3"/>
  <p:notesSz cx="6805613" cy="9944100"/>
  <p:defaultTextStyle>
    <a:defPPr>
      <a:defRPr lang="en-US"/>
    </a:defPPr>
    <a:lvl1pPr algn="l" rtl="0" fontAlgn="base">
      <a:spcBef>
        <a:spcPct val="0"/>
      </a:spcBef>
      <a:spcAft>
        <a:spcPct val="0"/>
      </a:spcAft>
      <a:defRPr sz="800" b="1" kern="1200">
        <a:solidFill>
          <a:schemeClr val="tx1"/>
        </a:solidFill>
        <a:latin typeface="Arial" charset="0"/>
        <a:ea typeface="MS PGothic" pitchFamily="34" charset="-128"/>
        <a:cs typeface="+mn-cs"/>
      </a:defRPr>
    </a:lvl1pPr>
    <a:lvl2pPr marL="457200" algn="l" rtl="0" fontAlgn="base">
      <a:spcBef>
        <a:spcPct val="0"/>
      </a:spcBef>
      <a:spcAft>
        <a:spcPct val="0"/>
      </a:spcAft>
      <a:defRPr sz="800" b="1" kern="1200">
        <a:solidFill>
          <a:schemeClr val="tx1"/>
        </a:solidFill>
        <a:latin typeface="Arial" charset="0"/>
        <a:ea typeface="MS PGothic" pitchFamily="34" charset="-128"/>
        <a:cs typeface="+mn-cs"/>
      </a:defRPr>
    </a:lvl2pPr>
    <a:lvl3pPr marL="914400" algn="l" rtl="0" fontAlgn="base">
      <a:spcBef>
        <a:spcPct val="0"/>
      </a:spcBef>
      <a:spcAft>
        <a:spcPct val="0"/>
      </a:spcAft>
      <a:defRPr sz="800" b="1" kern="1200">
        <a:solidFill>
          <a:schemeClr val="tx1"/>
        </a:solidFill>
        <a:latin typeface="Arial" charset="0"/>
        <a:ea typeface="MS PGothic" pitchFamily="34" charset="-128"/>
        <a:cs typeface="+mn-cs"/>
      </a:defRPr>
    </a:lvl3pPr>
    <a:lvl4pPr marL="1371600" algn="l" rtl="0" fontAlgn="base">
      <a:spcBef>
        <a:spcPct val="0"/>
      </a:spcBef>
      <a:spcAft>
        <a:spcPct val="0"/>
      </a:spcAft>
      <a:defRPr sz="800" b="1" kern="1200">
        <a:solidFill>
          <a:schemeClr val="tx1"/>
        </a:solidFill>
        <a:latin typeface="Arial" charset="0"/>
        <a:ea typeface="MS PGothic" pitchFamily="34" charset="-128"/>
        <a:cs typeface="+mn-cs"/>
      </a:defRPr>
    </a:lvl4pPr>
    <a:lvl5pPr marL="1828800" algn="l" rtl="0" fontAlgn="base">
      <a:spcBef>
        <a:spcPct val="0"/>
      </a:spcBef>
      <a:spcAft>
        <a:spcPct val="0"/>
      </a:spcAft>
      <a:defRPr sz="800" b="1" kern="1200">
        <a:solidFill>
          <a:schemeClr val="tx1"/>
        </a:solidFill>
        <a:latin typeface="Arial" charset="0"/>
        <a:ea typeface="MS PGothic" pitchFamily="34" charset="-128"/>
        <a:cs typeface="+mn-cs"/>
      </a:defRPr>
    </a:lvl5pPr>
    <a:lvl6pPr marL="2286000" algn="l" defTabSz="914400" rtl="0" eaLnBrk="1" latinLnBrk="0" hangingPunct="1">
      <a:defRPr sz="800" b="1" kern="1200">
        <a:solidFill>
          <a:schemeClr val="tx1"/>
        </a:solidFill>
        <a:latin typeface="Arial" charset="0"/>
        <a:ea typeface="MS PGothic" pitchFamily="34" charset="-128"/>
        <a:cs typeface="+mn-cs"/>
      </a:defRPr>
    </a:lvl6pPr>
    <a:lvl7pPr marL="2743200" algn="l" defTabSz="914400" rtl="0" eaLnBrk="1" latinLnBrk="0" hangingPunct="1">
      <a:defRPr sz="800" b="1" kern="1200">
        <a:solidFill>
          <a:schemeClr val="tx1"/>
        </a:solidFill>
        <a:latin typeface="Arial" charset="0"/>
        <a:ea typeface="MS PGothic" pitchFamily="34" charset="-128"/>
        <a:cs typeface="+mn-cs"/>
      </a:defRPr>
    </a:lvl7pPr>
    <a:lvl8pPr marL="3200400" algn="l" defTabSz="914400" rtl="0" eaLnBrk="1" latinLnBrk="0" hangingPunct="1">
      <a:defRPr sz="800" b="1" kern="1200">
        <a:solidFill>
          <a:schemeClr val="tx1"/>
        </a:solidFill>
        <a:latin typeface="Arial" charset="0"/>
        <a:ea typeface="MS PGothic" pitchFamily="34" charset="-128"/>
        <a:cs typeface="+mn-cs"/>
      </a:defRPr>
    </a:lvl8pPr>
    <a:lvl9pPr marL="3657600" algn="l" defTabSz="914400" rtl="0" eaLnBrk="1" latinLnBrk="0" hangingPunct="1">
      <a:defRPr sz="800" b="1" kern="1200">
        <a:solidFill>
          <a:schemeClr val="tx1"/>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6" autoAdjust="0"/>
    <p:restoredTop sz="94660"/>
  </p:normalViewPr>
  <p:slideViewPr>
    <p:cSldViewPr snapToGrid="0" showGuides="1">
      <p:cViewPr>
        <p:scale>
          <a:sx n="100" d="100"/>
          <a:sy n="100" d="100"/>
        </p:scale>
        <p:origin x="-1884" y="-240"/>
      </p:cViewPr>
      <p:guideLst>
        <p:guide orient="horz" pos="408"/>
        <p:guide orient="horz" pos="624"/>
        <p:guide orient="horz" pos="3711"/>
        <p:guide pos="4610"/>
        <p:guide pos="1152"/>
      </p:guideLst>
    </p:cSldViewPr>
  </p:slideViewPr>
  <p:outlineViewPr>
    <p:cViewPr>
      <p:scale>
        <a:sx n="75" d="100"/>
        <a:sy n="75" d="100"/>
      </p:scale>
      <p:origin x="0" y="0"/>
    </p:cViewPr>
  </p:outlineViewPr>
  <p:notesTextViewPr>
    <p:cViewPr>
      <p:scale>
        <a:sx n="100" d="100"/>
        <a:sy n="100" d="100"/>
      </p:scale>
      <p:origin x="0" y="0"/>
    </p:cViewPr>
  </p:notesTextViewPr>
  <p:sorterViewPr>
    <p:cViewPr>
      <p:scale>
        <a:sx n="100" d="100"/>
        <a:sy n="100" d="100"/>
      </p:scale>
      <p:origin x="0" y="4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4975" cy="276225"/>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spAutoFit/>
          </a:bodyPr>
          <a:lstStyle>
            <a:lvl1pPr eaLnBrk="0" hangingPunct="0">
              <a:defRPr sz="1200" b="0">
                <a:latin typeface="Arial" charset="0"/>
                <a:ea typeface="+mn-ea"/>
                <a:cs typeface="+mn-cs"/>
              </a:defRPr>
            </a:lvl1pPr>
          </a:lstStyle>
          <a:p>
            <a:pPr>
              <a:defRPr/>
            </a:pPr>
            <a:endParaRPr lang="en-US"/>
          </a:p>
        </p:txBody>
      </p:sp>
      <p:sp>
        <p:nvSpPr>
          <p:cNvPr id="61443" name="Rectangle 3"/>
          <p:cNvSpPr>
            <a:spLocks noGrp="1" noChangeArrowheads="1"/>
          </p:cNvSpPr>
          <p:nvPr>
            <p:ph type="dt" sz="quarter" idx="1"/>
          </p:nvPr>
        </p:nvSpPr>
        <p:spPr bwMode="auto">
          <a:xfrm>
            <a:off x="3890963" y="0"/>
            <a:ext cx="2898775" cy="276225"/>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spAutoFit/>
          </a:bodyPr>
          <a:lstStyle>
            <a:lvl1pPr algn="r" eaLnBrk="0" hangingPunct="0">
              <a:defRPr sz="1200" b="0">
                <a:latin typeface="Arial" charset="0"/>
                <a:ea typeface="ＭＳ Ｐゴシック" pitchFamily="-111" charset="-128"/>
                <a:cs typeface="+mn-cs"/>
              </a:defRPr>
            </a:lvl1pPr>
          </a:lstStyle>
          <a:p>
            <a:pPr>
              <a:defRPr/>
            </a:pPr>
            <a:fld id="{0D5AC85B-3393-4330-AE13-5E8A1864C1F8}" type="datetime1">
              <a:rPr lang="en-US"/>
              <a:pPr>
                <a:defRPr/>
              </a:pPr>
              <a:t>5/12/2015</a:t>
            </a:fld>
            <a:endParaRPr lang="en-US"/>
          </a:p>
        </p:txBody>
      </p:sp>
      <p:sp>
        <p:nvSpPr>
          <p:cNvPr id="61444" name="Rectangle 4"/>
          <p:cNvSpPr>
            <a:spLocks noGrp="1" noChangeArrowheads="1"/>
          </p:cNvSpPr>
          <p:nvPr>
            <p:ph type="ftr" sz="quarter" idx="2"/>
          </p:nvPr>
        </p:nvSpPr>
        <p:spPr bwMode="auto">
          <a:xfrm>
            <a:off x="0" y="9645650"/>
            <a:ext cx="2974975" cy="276225"/>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spAutoFit/>
          </a:bodyPr>
          <a:lstStyle>
            <a:lvl1pPr eaLnBrk="0" hangingPunct="0">
              <a:defRPr sz="1200" b="0">
                <a:latin typeface="Arial" charset="0"/>
                <a:ea typeface="+mn-ea"/>
                <a:cs typeface="+mn-cs"/>
              </a:defRPr>
            </a:lvl1pPr>
          </a:lstStyle>
          <a:p>
            <a:pPr>
              <a:defRPr/>
            </a:pPr>
            <a:endParaRPr lang="en-US"/>
          </a:p>
        </p:txBody>
      </p:sp>
      <p:sp>
        <p:nvSpPr>
          <p:cNvPr id="61445" name="Rectangle 5"/>
          <p:cNvSpPr>
            <a:spLocks noGrp="1" noChangeArrowheads="1"/>
          </p:cNvSpPr>
          <p:nvPr>
            <p:ph type="sldNum" sz="quarter" idx="3"/>
          </p:nvPr>
        </p:nvSpPr>
        <p:spPr bwMode="auto">
          <a:xfrm>
            <a:off x="3890963" y="9647238"/>
            <a:ext cx="2898775" cy="27463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spAutoFit/>
          </a:bodyPr>
          <a:lstStyle>
            <a:lvl1pPr algn="r" eaLnBrk="0" hangingPunct="0">
              <a:defRPr sz="1200" b="0">
                <a:latin typeface="Arial" charset="0"/>
                <a:ea typeface="ＭＳ Ｐゴシック" pitchFamily="-111" charset="-128"/>
                <a:cs typeface="+mn-cs"/>
              </a:defRPr>
            </a:lvl1pPr>
          </a:lstStyle>
          <a:p>
            <a:pPr>
              <a:defRPr/>
            </a:pPr>
            <a:fld id="{68975A2D-CFFB-4663-9F2E-5FAFC394682C}" type="slidenum">
              <a:rPr lang="en-US"/>
              <a:pPr>
                <a:defRPr/>
              </a:pPr>
              <a:t>‹#›</a:t>
            </a:fld>
            <a:endParaRPr lang="en-US"/>
          </a:p>
        </p:txBody>
      </p:sp>
    </p:spTree>
    <p:extLst>
      <p:ext uri="{BB962C8B-B14F-4D97-AF65-F5344CB8AC3E}">
        <p14:creationId xmlns:p14="http://schemas.microsoft.com/office/powerpoint/2010/main" val="1776632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2974975" cy="276225"/>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spAutoFit/>
          </a:bodyPr>
          <a:lstStyle>
            <a:lvl1pPr eaLnBrk="0" hangingPunct="0">
              <a:defRPr sz="1200" b="0">
                <a:latin typeface="Arial" charset="0"/>
                <a:ea typeface="+mn-ea"/>
                <a:cs typeface="+mn-cs"/>
              </a:defRPr>
            </a:lvl1pPr>
          </a:lstStyle>
          <a:p>
            <a:pPr>
              <a:defRPr/>
            </a:pPr>
            <a:endParaRPr lang="en-US"/>
          </a:p>
        </p:txBody>
      </p:sp>
      <p:sp>
        <p:nvSpPr>
          <p:cNvPr id="110595" name="Rectangle 3"/>
          <p:cNvSpPr>
            <a:spLocks noGrp="1" noChangeArrowheads="1"/>
          </p:cNvSpPr>
          <p:nvPr>
            <p:ph type="dt" idx="1"/>
          </p:nvPr>
        </p:nvSpPr>
        <p:spPr bwMode="auto">
          <a:xfrm>
            <a:off x="3890963" y="0"/>
            <a:ext cx="2898775" cy="276225"/>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spAutoFit/>
          </a:bodyPr>
          <a:lstStyle>
            <a:lvl1pPr algn="r" eaLnBrk="0" hangingPunct="0">
              <a:defRPr sz="1200" b="0">
                <a:latin typeface="Arial" charset="0"/>
                <a:ea typeface="+mn-ea"/>
                <a:cs typeface="+mn-cs"/>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901700" y="763588"/>
            <a:ext cx="4986338" cy="3738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7" name="Rectangle 5"/>
          <p:cNvSpPr>
            <a:spLocks noGrp="1" noChangeArrowheads="1"/>
          </p:cNvSpPr>
          <p:nvPr>
            <p:ph type="body" sz="quarter" idx="3"/>
          </p:nvPr>
        </p:nvSpPr>
        <p:spPr bwMode="auto">
          <a:xfrm>
            <a:off x="914400" y="4730750"/>
            <a:ext cx="4960938" cy="1228725"/>
          </a:xfrm>
          <a:prstGeom prst="rect">
            <a:avLst/>
          </a:prstGeom>
          <a:noFill/>
          <a:ln w="9525">
            <a:noFill/>
            <a:miter lim="800000"/>
            <a:headEnd/>
            <a:tailEnd/>
          </a:ln>
          <a:effectLst/>
        </p:spPr>
        <p:txBody>
          <a:bodyPr vert="horz" wrap="square" lIns="91605" tIns="45802" rIns="91605" bIns="45802"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0598" name="Rectangle 6"/>
          <p:cNvSpPr>
            <a:spLocks noGrp="1" noChangeArrowheads="1"/>
          </p:cNvSpPr>
          <p:nvPr>
            <p:ph type="ftr" sz="quarter" idx="4"/>
          </p:nvPr>
        </p:nvSpPr>
        <p:spPr bwMode="auto">
          <a:xfrm>
            <a:off x="0" y="9645650"/>
            <a:ext cx="2974975" cy="276225"/>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spAutoFit/>
          </a:bodyPr>
          <a:lstStyle>
            <a:lvl1pPr eaLnBrk="0" hangingPunct="0">
              <a:defRPr sz="1200" b="0">
                <a:latin typeface="Arial" charset="0"/>
                <a:ea typeface="+mn-ea"/>
                <a:cs typeface="+mn-cs"/>
              </a:defRPr>
            </a:lvl1pPr>
          </a:lstStyle>
          <a:p>
            <a:pPr>
              <a:defRPr/>
            </a:pPr>
            <a:endParaRPr lang="en-US"/>
          </a:p>
        </p:txBody>
      </p:sp>
      <p:sp>
        <p:nvSpPr>
          <p:cNvPr id="110599" name="Rectangle 7"/>
          <p:cNvSpPr>
            <a:spLocks noGrp="1" noChangeArrowheads="1"/>
          </p:cNvSpPr>
          <p:nvPr>
            <p:ph type="sldNum" sz="quarter" idx="5"/>
          </p:nvPr>
        </p:nvSpPr>
        <p:spPr bwMode="auto">
          <a:xfrm>
            <a:off x="3890963" y="9647238"/>
            <a:ext cx="2898775" cy="274637"/>
          </a:xfrm>
          <a:prstGeom prst="rect">
            <a:avLst/>
          </a:prstGeom>
          <a:noFill/>
          <a:ln w="9525">
            <a:noFill/>
            <a:miter lim="800000"/>
            <a:headEnd/>
            <a:tailEnd/>
          </a:ln>
          <a:effectLst/>
        </p:spPr>
        <p:txBody>
          <a:bodyPr vert="horz" wrap="square" lIns="91605" tIns="45802" rIns="91605" bIns="45802" numCol="1" anchor="b" anchorCtr="0" compatLnSpc="1">
            <a:prstTxWarp prst="textNoShape">
              <a:avLst/>
            </a:prstTxWarp>
            <a:spAutoFit/>
          </a:bodyPr>
          <a:lstStyle>
            <a:lvl1pPr algn="r" eaLnBrk="0" hangingPunct="0">
              <a:defRPr sz="1200" b="0">
                <a:latin typeface="Arial" charset="0"/>
                <a:ea typeface="ＭＳ Ｐゴシック" pitchFamily="-111" charset="-128"/>
                <a:cs typeface="+mn-cs"/>
              </a:defRPr>
            </a:lvl1pPr>
          </a:lstStyle>
          <a:p>
            <a:pPr>
              <a:defRPr/>
            </a:pPr>
            <a:fld id="{2D36DA1C-1746-426E-9D82-064031D29266}" type="slidenum">
              <a:rPr lang="en-US"/>
              <a:pPr>
                <a:defRPr/>
              </a:pPr>
              <a:t>‹#›</a:t>
            </a:fld>
            <a:endParaRPr lang="en-US"/>
          </a:p>
        </p:txBody>
      </p:sp>
    </p:spTree>
    <p:extLst>
      <p:ext uri="{BB962C8B-B14F-4D97-AF65-F5344CB8AC3E}">
        <p14:creationId xmlns:p14="http://schemas.microsoft.com/office/powerpoint/2010/main" val="10013485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 charset="0"/>
        <a:ea typeface="MS PGothic" pitchFamily="34" charset="-128"/>
        <a:cs typeface="ＭＳ Ｐゴシック"/>
      </a:defRPr>
    </a:lvl1pPr>
    <a:lvl2pPr marL="457200" algn="l" rtl="0" eaLnBrk="0" fontAlgn="base" hangingPunct="0">
      <a:spcBef>
        <a:spcPct val="30000"/>
      </a:spcBef>
      <a:spcAft>
        <a:spcPct val="0"/>
      </a:spcAft>
      <a:defRPr sz="1200" kern="1200">
        <a:solidFill>
          <a:schemeClr val="tx1"/>
        </a:solidFill>
        <a:latin typeface="Times" pitchFamily="1"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fld id="{AAC2BD64-F270-468F-956A-DE7DE45ED141}" type="slidenum">
              <a:rPr lang="en-US" sz="1200" b="0" smtClean="0"/>
              <a:pPr/>
              <a:t>2</a:t>
            </a:fld>
            <a:endParaRPr lang="en-US" sz="1200" b="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914400" y="4730750"/>
            <a:ext cx="4960938" cy="276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fld id="{760981AC-A0C7-411A-813E-7C97000C45B4}" type="slidenum">
              <a:rPr lang="en-US" sz="1200" b="0" smtClean="0"/>
              <a:pPr/>
              <a:t>6</a:t>
            </a:fld>
            <a:endParaRPr lang="en-US" sz="1200" b="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730750"/>
            <a:ext cx="4960938" cy="276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fld id="{012FE61C-984F-4DF9-B62D-A060BE3D3594}" type="slidenum">
              <a:rPr lang="en-US" sz="1200" b="0" smtClean="0"/>
              <a:pPr/>
              <a:t>21</a:t>
            </a:fld>
            <a:endParaRPr lang="en-US" sz="1200" b="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730750"/>
            <a:ext cx="4960938" cy="276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A7D949-C8D8-485A-881D-02BB714A97F4}" type="slidenum">
              <a:rPr lang="en-US"/>
              <a:pPr>
                <a:defRPr/>
              </a:pPr>
              <a:t>‹#›</a:t>
            </a:fld>
            <a:endParaRPr lang="en-US"/>
          </a:p>
        </p:txBody>
      </p:sp>
    </p:spTree>
    <p:extLst>
      <p:ext uri="{BB962C8B-B14F-4D97-AF65-F5344CB8AC3E}">
        <p14:creationId xmlns:p14="http://schemas.microsoft.com/office/powerpoint/2010/main" val="426936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431D96-0524-4EBA-AC0F-D808D80587F4}" type="slidenum">
              <a:rPr lang="en-US"/>
              <a:pPr>
                <a:defRPr/>
              </a:pPr>
              <a:t>‹#›</a:t>
            </a:fld>
            <a:endParaRPr lang="en-US"/>
          </a:p>
        </p:txBody>
      </p:sp>
    </p:spTree>
    <p:extLst>
      <p:ext uri="{BB962C8B-B14F-4D97-AF65-F5344CB8AC3E}">
        <p14:creationId xmlns:p14="http://schemas.microsoft.com/office/powerpoint/2010/main" val="1442207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335C70-5360-49DD-BC5A-485118F67F71}" type="slidenum">
              <a:rPr lang="en-US"/>
              <a:pPr>
                <a:defRPr/>
              </a:pPr>
              <a:t>‹#›</a:t>
            </a:fld>
            <a:endParaRPr lang="en-US"/>
          </a:p>
        </p:txBody>
      </p:sp>
    </p:spTree>
    <p:extLst>
      <p:ext uri="{BB962C8B-B14F-4D97-AF65-F5344CB8AC3E}">
        <p14:creationId xmlns:p14="http://schemas.microsoft.com/office/powerpoint/2010/main" val="2147478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2B9952-81BC-4556-A77E-CC16378ECF75}" type="slidenum">
              <a:rPr lang="en-US"/>
              <a:pPr>
                <a:defRPr/>
              </a:pPr>
              <a:t>‹#›</a:t>
            </a:fld>
            <a:endParaRPr lang="en-US"/>
          </a:p>
        </p:txBody>
      </p:sp>
    </p:spTree>
    <p:extLst>
      <p:ext uri="{BB962C8B-B14F-4D97-AF65-F5344CB8AC3E}">
        <p14:creationId xmlns:p14="http://schemas.microsoft.com/office/powerpoint/2010/main" val="1446025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D9B2F5-4611-44C2-A1CF-AD232A03C57C}" type="slidenum">
              <a:rPr lang="en-US"/>
              <a:pPr>
                <a:defRPr/>
              </a:pPr>
              <a:t>‹#›</a:t>
            </a:fld>
            <a:endParaRPr lang="en-US"/>
          </a:p>
        </p:txBody>
      </p:sp>
    </p:spTree>
    <p:extLst>
      <p:ext uri="{BB962C8B-B14F-4D97-AF65-F5344CB8AC3E}">
        <p14:creationId xmlns:p14="http://schemas.microsoft.com/office/powerpoint/2010/main" val="632272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7DD9D34-F3F2-4FEE-85C2-9F058A24C632}" type="slidenum">
              <a:rPr lang="en-US"/>
              <a:pPr>
                <a:defRPr/>
              </a:pPr>
              <a:t>‹#›</a:t>
            </a:fld>
            <a:endParaRPr lang="en-US"/>
          </a:p>
        </p:txBody>
      </p:sp>
    </p:spTree>
    <p:extLst>
      <p:ext uri="{BB962C8B-B14F-4D97-AF65-F5344CB8AC3E}">
        <p14:creationId xmlns:p14="http://schemas.microsoft.com/office/powerpoint/2010/main" val="2165254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B75E7BD-0435-4889-AE13-E21097011407}" type="slidenum">
              <a:rPr lang="en-US"/>
              <a:pPr>
                <a:defRPr/>
              </a:pPr>
              <a:t>‹#›</a:t>
            </a:fld>
            <a:endParaRPr lang="en-US"/>
          </a:p>
        </p:txBody>
      </p:sp>
    </p:spTree>
    <p:extLst>
      <p:ext uri="{BB962C8B-B14F-4D97-AF65-F5344CB8AC3E}">
        <p14:creationId xmlns:p14="http://schemas.microsoft.com/office/powerpoint/2010/main" val="2997396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71B3C09-C308-428D-B82A-EEB9500E90DA}" type="slidenum">
              <a:rPr lang="en-US"/>
              <a:pPr>
                <a:defRPr/>
              </a:pPr>
              <a:t>‹#›</a:t>
            </a:fld>
            <a:endParaRPr lang="en-US"/>
          </a:p>
        </p:txBody>
      </p:sp>
    </p:spTree>
    <p:extLst>
      <p:ext uri="{BB962C8B-B14F-4D97-AF65-F5344CB8AC3E}">
        <p14:creationId xmlns:p14="http://schemas.microsoft.com/office/powerpoint/2010/main" val="69910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896AD93-AE19-49E4-B5F0-EE3B5A8109AA}" type="slidenum">
              <a:rPr lang="en-US"/>
              <a:pPr>
                <a:defRPr/>
              </a:pPr>
              <a:t>‹#›</a:t>
            </a:fld>
            <a:endParaRPr lang="en-US"/>
          </a:p>
        </p:txBody>
      </p:sp>
    </p:spTree>
    <p:extLst>
      <p:ext uri="{BB962C8B-B14F-4D97-AF65-F5344CB8AC3E}">
        <p14:creationId xmlns:p14="http://schemas.microsoft.com/office/powerpoint/2010/main" val="519542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CE430C-04E5-4366-B40D-E0DDC29E61E9}" type="slidenum">
              <a:rPr lang="en-US"/>
              <a:pPr>
                <a:defRPr/>
              </a:pPr>
              <a:t>‹#›</a:t>
            </a:fld>
            <a:endParaRPr lang="en-US"/>
          </a:p>
        </p:txBody>
      </p:sp>
    </p:spTree>
    <p:extLst>
      <p:ext uri="{BB962C8B-B14F-4D97-AF65-F5344CB8AC3E}">
        <p14:creationId xmlns:p14="http://schemas.microsoft.com/office/powerpoint/2010/main" val="291623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B730D5-3E6F-41D4-95AA-F27F28891045}" type="slidenum">
              <a:rPr lang="en-US"/>
              <a:pPr>
                <a:defRPr/>
              </a:pPr>
              <a:t>‹#›</a:t>
            </a:fld>
            <a:endParaRPr lang="en-US"/>
          </a:p>
        </p:txBody>
      </p:sp>
    </p:spTree>
    <p:extLst>
      <p:ext uri="{BB962C8B-B14F-4D97-AF65-F5344CB8AC3E}">
        <p14:creationId xmlns:p14="http://schemas.microsoft.com/office/powerpoint/2010/main" val="4020002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latin typeface="Times" pitchFamily="1"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0">
                <a:latin typeface="Times" pitchFamily="1"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b="0">
                <a:latin typeface="Times" pitchFamily="18" charset="0"/>
                <a:ea typeface="ＭＳ Ｐゴシック" pitchFamily="-111" charset="-128"/>
                <a:cs typeface="+mn-cs"/>
              </a:defRPr>
            </a:lvl1pPr>
          </a:lstStyle>
          <a:p>
            <a:pPr>
              <a:defRPr/>
            </a:pPr>
            <a:fld id="{49698E3C-8F0F-4D65-94ED-942991201B4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a:defRPr>
      </a:lvl1pPr>
      <a:lvl2pPr algn="ctr" rtl="0" eaLnBrk="0" fontAlgn="base" hangingPunct="0">
        <a:spcBef>
          <a:spcPct val="0"/>
        </a:spcBef>
        <a:spcAft>
          <a:spcPct val="0"/>
        </a:spcAft>
        <a:defRPr sz="4400">
          <a:solidFill>
            <a:schemeClr val="tx2"/>
          </a:solidFill>
          <a:latin typeface="Times" pitchFamily="1" charset="0"/>
          <a:ea typeface="MS PGothic" pitchFamily="34" charset="-128"/>
          <a:cs typeface="ＭＳ Ｐゴシック"/>
        </a:defRPr>
      </a:lvl2pPr>
      <a:lvl3pPr algn="ctr" rtl="0" eaLnBrk="0" fontAlgn="base" hangingPunct="0">
        <a:spcBef>
          <a:spcPct val="0"/>
        </a:spcBef>
        <a:spcAft>
          <a:spcPct val="0"/>
        </a:spcAft>
        <a:defRPr sz="4400">
          <a:solidFill>
            <a:schemeClr val="tx2"/>
          </a:solidFill>
          <a:latin typeface="Times" pitchFamily="1" charset="0"/>
          <a:ea typeface="MS PGothic" pitchFamily="34" charset="-128"/>
          <a:cs typeface="ＭＳ Ｐゴシック"/>
        </a:defRPr>
      </a:lvl3pPr>
      <a:lvl4pPr algn="ctr" rtl="0" eaLnBrk="0" fontAlgn="base" hangingPunct="0">
        <a:spcBef>
          <a:spcPct val="0"/>
        </a:spcBef>
        <a:spcAft>
          <a:spcPct val="0"/>
        </a:spcAft>
        <a:defRPr sz="4400">
          <a:solidFill>
            <a:schemeClr val="tx2"/>
          </a:solidFill>
          <a:latin typeface="Times" pitchFamily="1" charset="0"/>
          <a:ea typeface="MS PGothic" pitchFamily="34" charset="-128"/>
          <a:cs typeface="ＭＳ Ｐゴシック"/>
        </a:defRPr>
      </a:lvl4pPr>
      <a:lvl5pPr algn="ctr" rtl="0" eaLnBrk="0" fontAlgn="base" hangingPunct="0">
        <a:spcBef>
          <a:spcPct val="0"/>
        </a:spcBef>
        <a:spcAft>
          <a:spcPct val="0"/>
        </a:spcAft>
        <a:defRPr sz="4400">
          <a:solidFill>
            <a:schemeClr val="tx2"/>
          </a:solidFill>
          <a:latin typeface="Times" pitchFamily="1" charset="0"/>
          <a:ea typeface="MS PGothic" pitchFamily="34" charset="-128"/>
          <a:cs typeface="ＭＳ Ｐゴシック"/>
        </a:defRPr>
      </a:lvl5pPr>
      <a:lvl6pPr marL="457200" algn="ctr" rtl="0" fontAlgn="base">
        <a:spcBef>
          <a:spcPct val="0"/>
        </a:spcBef>
        <a:spcAft>
          <a:spcPct val="0"/>
        </a:spcAft>
        <a:defRPr sz="4400">
          <a:solidFill>
            <a:schemeClr val="tx2"/>
          </a:solidFill>
          <a:latin typeface="Times" pitchFamily="1" charset="0"/>
        </a:defRPr>
      </a:lvl6pPr>
      <a:lvl7pPr marL="914400" algn="ctr" rtl="0" fontAlgn="base">
        <a:spcBef>
          <a:spcPct val="0"/>
        </a:spcBef>
        <a:spcAft>
          <a:spcPct val="0"/>
        </a:spcAft>
        <a:defRPr sz="4400">
          <a:solidFill>
            <a:schemeClr val="tx2"/>
          </a:solidFill>
          <a:latin typeface="Times" pitchFamily="1" charset="0"/>
        </a:defRPr>
      </a:lvl7pPr>
      <a:lvl8pPr marL="1371600" algn="ctr" rtl="0" fontAlgn="base">
        <a:spcBef>
          <a:spcPct val="0"/>
        </a:spcBef>
        <a:spcAft>
          <a:spcPct val="0"/>
        </a:spcAft>
        <a:defRPr sz="4400">
          <a:solidFill>
            <a:schemeClr val="tx2"/>
          </a:solidFill>
          <a:latin typeface="Times" pitchFamily="1" charset="0"/>
        </a:defRPr>
      </a:lvl8pPr>
      <a:lvl9pPr marL="1828800" algn="ctr" rtl="0" fontAlgn="base">
        <a:spcBef>
          <a:spcPct val="0"/>
        </a:spcBef>
        <a:spcAft>
          <a:spcPct val="0"/>
        </a:spcAft>
        <a:defRPr sz="4400">
          <a:solidFill>
            <a:schemeClr val="tx2"/>
          </a:solidFill>
          <a:latin typeface="Times" pitchFamily="1"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9032 BoE logo-R&amp;P 300d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3"/>
          <p:cNvSpPr>
            <a:spLocks noGrp="1" noChangeArrowheads="1"/>
          </p:cNvSpPr>
          <p:nvPr>
            <p:ph type="ctrTitle"/>
          </p:nvPr>
        </p:nvSpPr>
        <p:spPr>
          <a:xfrm>
            <a:off x="685800" y="2420938"/>
            <a:ext cx="7772400" cy="531812"/>
          </a:xfrm>
        </p:spPr>
        <p:txBody>
          <a:bodyPr/>
          <a:lstStyle/>
          <a:p>
            <a:pPr algn="l" eaLnBrk="1" hangingPunct="1"/>
            <a:r>
              <a:rPr lang="en-GB" sz="2400" b="1" smtClean="0">
                <a:solidFill>
                  <a:srgbClr val="960000"/>
                </a:solidFill>
                <a:latin typeface="Arial" charset="0"/>
                <a:cs typeface="Arial" charset="0"/>
              </a:rPr>
              <a:t>Inflation Report </a:t>
            </a:r>
            <a:br>
              <a:rPr lang="en-GB" sz="2400" b="1" smtClean="0">
                <a:solidFill>
                  <a:srgbClr val="960000"/>
                </a:solidFill>
                <a:latin typeface="Arial" charset="0"/>
                <a:cs typeface="Arial" charset="0"/>
              </a:rPr>
            </a:br>
            <a:r>
              <a:rPr lang="en-GB" sz="2400" b="1" smtClean="0">
                <a:solidFill>
                  <a:srgbClr val="960000"/>
                </a:solidFill>
                <a:latin typeface="Arial" charset="0"/>
                <a:cs typeface="Arial" charset="0"/>
              </a:rPr>
              <a:t>May 2015</a:t>
            </a:r>
          </a:p>
        </p:txBody>
      </p:sp>
      <p:sp>
        <p:nvSpPr>
          <p:cNvPr id="2052" name="Rectangle 14"/>
          <p:cNvSpPr>
            <a:spLocks noGrp="1" noChangeArrowheads="1"/>
          </p:cNvSpPr>
          <p:nvPr>
            <p:ph type="subTitle" idx="1"/>
          </p:nvPr>
        </p:nvSpPr>
        <p:spPr>
          <a:xfrm>
            <a:off x="685800" y="3141663"/>
            <a:ext cx="7772400" cy="719137"/>
          </a:xfrm>
        </p:spPr>
        <p:txBody>
          <a:bodyPr/>
          <a:lstStyle/>
          <a:p>
            <a:pPr algn="l" eaLnBrk="1" hangingPunct="1"/>
            <a:r>
              <a:rPr lang="en-GB" sz="2400" smtClean="0">
                <a:latin typeface="Arial" charset="0"/>
                <a:cs typeface="Arial" charset="0"/>
              </a:rPr>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79388" y="169863"/>
            <a:ext cx="8875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5.6  </a:t>
            </a:r>
            <a:r>
              <a:rPr lang="en-US" sz="2400" b="0"/>
              <a:t>Household saving ratio</a:t>
            </a:r>
            <a:r>
              <a:rPr lang="en-US" sz="2400" b="0" baseline="30000"/>
              <a:t>(a)</a:t>
            </a:r>
            <a:endParaRPr lang="en-US" sz="2400" b="0">
              <a:cs typeface="Arial" charset="0"/>
            </a:endParaRPr>
          </a:p>
        </p:txBody>
      </p:sp>
      <p:sp>
        <p:nvSpPr>
          <p:cNvPr id="11267" name="Rectangle 3"/>
          <p:cNvSpPr>
            <a:spLocks noChangeArrowheads="1"/>
          </p:cNvSpPr>
          <p:nvPr/>
        </p:nvSpPr>
        <p:spPr bwMode="auto">
          <a:xfrm>
            <a:off x="179388" y="6371570"/>
            <a:ext cx="8815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Sources</a:t>
            </a:r>
            <a:r>
              <a:rPr lang="en-US" b="0" dirty="0"/>
              <a:t>: </a:t>
            </a:r>
            <a:r>
              <a:rPr lang="en-US" b="0" dirty="0" smtClean="0"/>
              <a:t> ONS </a:t>
            </a:r>
            <a:r>
              <a:rPr lang="en-US" b="0" dirty="0"/>
              <a:t>and Bank calculations</a:t>
            </a:r>
            <a:r>
              <a:rPr lang="en-US" b="0" dirty="0" smtClean="0"/>
              <a:t>.</a:t>
            </a:r>
          </a:p>
          <a:p>
            <a:endParaRPr lang="en-US" b="0" dirty="0"/>
          </a:p>
          <a:p>
            <a:pPr marL="216000" indent="-216000"/>
            <a:r>
              <a:rPr lang="en-US" b="0" dirty="0"/>
              <a:t>(</a:t>
            </a:r>
            <a:r>
              <a:rPr lang="en-US" b="0" dirty="0" smtClean="0"/>
              <a:t>a)	Calendar-year </a:t>
            </a:r>
            <a:r>
              <a:rPr lang="en-US" b="0" dirty="0"/>
              <a:t>average. </a:t>
            </a:r>
            <a:r>
              <a:rPr lang="en-US" b="0" dirty="0" smtClean="0"/>
              <a:t> Percentage </a:t>
            </a:r>
            <a:r>
              <a:rPr lang="en-US" b="0" dirty="0"/>
              <a:t>of total available household resources.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3863" y="990600"/>
            <a:ext cx="5424841" cy="502250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79388" y="169863"/>
            <a:ext cx="8875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solidFill>
                  <a:srgbClr val="960000"/>
                </a:solidFill>
              </a:rPr>
              <a:t>Chart 5.7  </a:t>
            </a:r>
            <a:r>
              <a:rPr lang="en-US" sz="2400" b="0" dirty="0" smtClean="0"/>
              <a:t>Productivity</a:t>
            </a:r>
            <a:r>
              <a:rPr lang="en-GB" sz="2400" b="0" baseline="30000" dirty="0" smtClean="0"/>
              <a:t>(a</a:t>
            </a:r>
            <a:r>
              <a:rPr lang="en-GB" sz="2400" b="0" baseline="30000" dirty="0"/>
              <a:t>)</a:t>
            </a:r>
            <a:endParaRPr lang="en-US" sz="2400" b="0" dirty="0">
              <a:cs typeface="Arial" charset="0"/>
            </a:endParaRPr>
          </a:p>
        </p:txBody>
      </p:sp>
      <p:sp>
        <p:nvSpPr>
          <p:cNvPr id="12291" name="Rectangle 3"/>
          <p:cNvSpPr>
            <a:spLocks noChangeArrowheads="1"/>
          </p:cNvSpPr>
          <p:nvPr/>
        </p:nvSpPr>
        <p:spPr bwMode="auto">
          <a:xfrm>
            <a:off x="179388" y="6248460"/>
            <a:ext cx="88153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Sources</a:t>
            </a:r>
            <a:r>
              <a:rPr lang="en-US" b="0" dirty="0"/>
              <a:t>: </a:t>
            </a:r>
            <a:r>
              <a:rPr lang="en-US" b="0" dirty="0" smtClean="0"/>
              <a:t> ONS </a:t>
            </a:r>
            <a:r>
              <a:rPr lang="en-US" b="0" dirty="0"/>
              <a:t>and Bank calculations</a:t>
            </a:r>
            <a:r>
              <a:rPr lang="en-US" b="0" dirty="0" smtClean="0"/>
              <a:t>.</a:t>
            </a:r>
          </a:p>
          <a:p>
            <a:endParaRPr lang="en-US" b="0" dirty="0"/>
          </a:p>
          <a:p>
            <a:pPr marL="216000" indent="-216000"/>
            <a:r>
              <a:rPr lang="en-US" b="0" dirty="0"/>
              <a:t>(</a:t>
            </a:r>
            <a:r>
              <a:rPr lang="en-US" b="0" dirty="0" smtClean="0"/>
              <a:t>a)	Calendar-year </a:t>
            </a:r>
            <a:r>
              <a:rPr lang="en-US" b="0" dirty="0"/>
              <a:t>growth rates. </a:t>
            </a:r>
            <a:r>
              <a:rPr lang="en-US" b="0" dirty="0" smtClean="0"/>
              <a:t> GDP </a:t>
            </a:r>
            <a:r>
              <a:rPr lang="en-US" b="0" dirty="0"/>
              <a:t>per hour worked</a:t>
            </a:r>
            <a:r>
              <a:rPr lang="en-US" b="0" dirty="0" smtClean="0"/>
              <a:t>.  GDP </a:t>
            </a:r>
            <a:r>
              <a:rPr lang="en-US" b="0" dirty="0"/>
              <a:t>is at market prices and </a:t>
            </a:r>
            <a:r>
              <a:rPr lang="en-US" b="0" dirty="0" smtClean="0"/>
              <a:t>projections are </a:t>
            </a:r>
            <a:r>
              <a:rPr lang="en-US" b="0" dirty="0"/>
              <a:t>based on the mode of the MPC’s </a:t>
            </a:r>
            <a:r>
              <a:rPr lang="en-US" b="0" dirty="0" err="1"/>
              <a:t>backcast</a:t>
            </a:r>
            <a:r>
              <a:rPr lang="en-US" b="0" dirty="0" smtClean="0"/>
              <a:t>.  </a:t>
            </a:r>
            <a:r>
              <a:rPr lang="en-US" b="0" dirty="0"/>
              <a:t>Hours worked have been adjusted </a:t>
            </a:r>
            <a:r>
              <a:rPr lang="en-US" b="0" dirty="0" smtClean="0"/>
              <a:t>for expected </a:t>
            </a:r>
            <a:r>
              <a:rPr lang="en-US" b="0" dirty="0"/>
              <a:t>revisions to the ONS population estimates to incorporate the latest data on </a:t>
            </a:r>
            <a:r>
              <a:rPr lang="en-US" b="0" dirty="0" smtClean="0"/>
              <a:t>net migration</a:t>
            </a:r>
            <a:r>
              <a:rPr lang="en-US" b="0" dirty="0"/>
              <a: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990600"/>
            <a:ext cx="5371197" cy="504262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79388" y="169863"/>
            <a:ext cx="8875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solidFill>
                  <a:srgbClr val="960000"/>
                </a:solidFill>
              </a:rPr>
              <a:t>Chart 5.8  </a:t>
            </a:r>
            <a:r>
              <a:rPr lang="en-US" sz="2400" b="0" dirty="0"/>
              <a:t>Unit </a:t>
            </a:r>
            <a:r>
              <a:rPr lang="en-US" sz="2400" b="0" dirty="0" err="1"/>
              <a:t>labour</a:t>
            </a:r>
            <a:r>
              <a:rPr lang="en-US" sz="2400" b="0" dirty="0"/>
              <a:t> </a:t>
            </a:r>
            <a:r>
              <a:rPr lang="en-US" sz="2400" b="0" dirty="0" smtClean="0"/>
              <a:t>costs</a:t>
            </a:r>
            <a:r>
              <a:rPr lang="en-GB" sz="2400" b="0" baseline="30000" dirty="0" smtClean="0"/>
              <a:t>(a</a:t>
            </a:r>
            <a:r>
              <a:rPr lang="en-GB" sz="2400" b="0" baseline="30000" dirty="0"/>
              <a:t>)</a:t>
            </a:r>
            <a:endParaRPr lang="en-US" sz="2400" b="0" dirty="0">
              <a:cs typeface="Arial" charset="0"/>
            </a:endParaRPr>
          </a:p>
        </p:txBody>
      </p:sp>
      <p:sp>
        <p:nvSpPr>
          <p:cNvPr id="13315" name="Rectangle 3"/>
          <p:cNvSpPr>
            <a:spLocks noChangeArrowheads="1"/>
          </p:cNvSpPr>
          <p:nvPr/>
        </p:nvSpPr>
        <p:spPr bwMode="auto">
          <a:xfrm>
            <a:off x="179388" y="6263700"/>
            <a:ext cx="88153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Sources</a:t>
            </a:r>
            <a:r>
              <a:rPr lang="en-US" b="0" dirty="0"/>
              <a:t>: </a:t>
            </a:r>
            <a:r>
              <a:rPr lang="en-US" b="0" dirty="0" smtClean="0"/>
              <a:t> ONS </a:t>
            </a:r>
            <a:r>
              <a:rPr lang="en-US" b="0" dirty="0"/>
              <a:t>and Bank calculations</a:t>
            </a:r>
            <a:r>
              <a:rPr lang="en-US" b="0" dirty="0" smtClean="0"/>
              <a:t>.</a:t>
            </a:r>
          </a:p>
          <a:p>
            <a:endParaRPr lang="en-US" b="0" dirty="0"/>
          </a:p>
          <a:p>
            <a:pPr marL="216000" indent="-216000"/>
            <a:r>
              <a:rPr lang="en-US" b="0" dirty="0"/>
              <a:t>(</a:t>
            </a:r>
            <a:r>
              <a:rPr lang="en-US" b="0" dirty="0" smtClean="0"/>
              <a:t>a)	Whole-economy </a:t>
            </a:r>
            <a:r>
              <a:rPr lang="en-US" b="0" dirty="0"/>
              <a:t>total </a:t>
            </a:r>
            <a:r>
              <a:rPr lang="en-US" b="0" dirty="0" err="1"/>
              <a:t>labour</a:t>
            </a:r>
            <a:r>
              <a:rPr lang="en-US" b="0" dirty="0"/>
              <a:t> costs divided by GDP at market prices, based on the mode of </a:t>
            </a:r>
            <a:r>
              <a:rPr lang="en-US" b="0" dirty="0" smtClean="0"/>
              <a:t>the MPC’s </a:t>
            </a:r>
            <a:r>
              <a:rPr lang="en-US" b="0" dirty="0"/>
              <a:t>GDP </a:t>
            </a:r>
            <a:r>
              <a:rPr lang="en-US" b="0" dirty="0" err="1"/>
              <a:t>backcast</a:t>
            </a:r>
            <a:r>
              <a:rPr lang="en-US" b="0" dirty="0"/>
              <a:t>. </a:t>
            </a:r>
            <a:r>
              <a:rPr lang="en-US" b="0" dirty="0" smtClean="0"/>
              <a:t> Total </a:t>
            </a:r>
            <a:r>
              <a:rPr lang="en-US" b="0" dirty="0" err="1"/>
              <a:t>labour</a:t>
            </a:r>
            <a:r>
              <a:rPr lang="en-US" b="0" dirty="0"/>
              <a:t> costs comprise compensation of employees and the </a:t>
            </a:r>
            <a:r>
              <a:rPr lang="en-US" b="0" dirty="0" err="1" smtClean="0"/>
              <a:t>labour</a:t>
            </a:r>
            <a:r>
              <a:rPr lang="en-US" b="0" dirty="0" smtClean="0"/>
              <a:t> share </a:t>
            </a:r>
            <a:r>
              <a:rPr lang="en-US" b="0" dirty="0"/>
              <a:t>multiplied by mixed income. </a:t>
            </a:r>
            <a:r>
              <a:rPr lang="en-US" b="0" dirty="0" smtClean="0"/>
              <a:t> The </a:t>
            </a:r>
            <a:r>
              <a:rPr lang="en-US" b="0" dirty="0"/>
              <a:t>chart shows data to 2014 Q4 and projections </a:t>
            </a:r>
            <a:r>
              <a:rPr lang="en-US" b="0" dirty="0" smtClean="0"/>
              <a:t>for four-quarter </a:t>
            </a:r>
            <a:r>
              <a:rPr lang="en-US" b="0" dirty="0"/>
              <a:t>growth in Q4 thereafter.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990600"/>
            <a:ext cx="5364491" cy="504262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6"/>
          <p:cNvSpPr txBox="1">
            <a:spLocks noChangeArrowheads="1"/>
          </p:cNvSpPr>
          <p:nvPr/>
        </p:nvSpPr>
        <p:spPr bwMode="auto">
          <a:xfrm>
            <a:off x="266700" y="179388"/>
            <a:ext cx="8686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r>
              <a:rPr lang="en-US" sz="2400">
                <a:solidFill>
                  <a:srgbClr val="960000"/>
                </a:solidFill>
              </a:rPr>
              <a:t>Table 5.E  </a:t>
            </a:r>
            <a:r>
              <a:rPr lang="en-US" sz="2400" b="0"/>
              <a:t>Calendar-year GDP growth rates of the modal, median and mean paths</a:t>
            </a:r>
            <a:r>
              <a:rPr lang="en-GB" sz="2400" b="0" baseline="30000"/>
              <a:t>(a)</a:t>
            </a:r>
            <a:endParaRPr lang="en-US" sz="2400" b="0" baseline="30000">
              <a:latin typeface="Times New Roman" pitchFamily="18" charset="0"/>
            </a:endParaRPr>
          </a:p>
        </p:txBody>
      </p:sp>
      <p:sp>
        <p:nvSpPr>
          <p:cNvPr id="14339" name="Rectangle 3"/>
          <p:cNvSpPr>
            <a:spLocks noChangeArrowheads="1"/>
          </p:cNvSpPr>
          <p:nvPr/>
        </p:nvSpPr>
        <p:spPr bwMode="auto">
          <a:xfrm>
            <a:off x="179388" y="6017478"/>
            <a:ext cx="8815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US" b="0" dirty="0"/>
              <a:t>(a</a:t>
            </a:r>
            <a:r>
              <a:rPr lang="en-US" b="0" dirty="0" smtClean="0"/>
              <a:t>)	The </a:t>
            </a:r>
            <a:r>
              <a:rPr lang="en-US" b="0" dirty="0"/>
              <a:t>table shows the projections for calendar-year growth of real GDP consistent with the modal, </a:t>
            </a:r>
            <a:r>
              <a:rPr lang="en-US" b="0" dirty="0" smtClean="0"/>
              <a:t>median and </a:t>
            </a:r>
            <a:r>
              <a:rPr lang="en-US" b="0" dirty="0"/>
              <a:t>mean projections for four-quarter growth of real GDP implied by the fan chart</a:t>
            </a:r>
            <a:r>
              <a:rPr lang="en-US" b="0" dirty="0" smtClean="0"/>
              <a:t>.  </a:t>
            </a:r>
            <a:r>
              <a:rPr lang="en-US" b="0" dirty="0"/>
              <a:t>Where growth </a:t>
            </a:r>
            <a:r>
              <a:rPr lang="en-US" b="0" dirty="0" smtClean="0"/>
              <a:t>rates depend </a:t>
            </a:r>
            <a:r>
              <a:rPr lang="en-US" b="0" dirty="0"/>
              <a:t>in part on the MPC’s </a:t>
            </a:r>
            <a:r>
              <a:rPr lang="en-US" b="0" dirty="0" err="1"/>
              <a:t>backcast</a:t>
            </a:r>
            <a:r>
              <a:rPr lang="en-US" b="0" dirty="0"/>
              <a:t>, revisions to quarterly growth are assumed to be independent of </a:t>
            </a:r>
            <a:r>
              <a:rPr lang="en-US" b="0" dirty="0" smtClean="0"/>
              <a:t>the revisions </a:t>
            </a:r>
            <a:r>
              <a:rPr lang="en-US" b="0" dirty="0"/>
              <a:t>to previous quarters</a:t>
            </a:r>
            <a:r>
              <a:rPr lang="en-US" b="0" dirty="0" smtClean="0"/>
              <a:t>.  </a:t>
            </a:r>
            <a:r>
              <a:rPr lang="en-US" b="0" dirty="0"/>
              <a:t>The numbers in parentheses show the corresponding projections in </a:t>
            </a:r>
            <a:r>
              <a:rPr lang="en-US" b="0" dirty="0" smtClean="0"/>
              <a:t>the February </a:t>
            </a:r>
            <a:r>
              <a:rPr lang="en-US" b="0" i="1" dirty="0"/>
              <a:t>Inflation Report</a:t>
            </a:r>
            <a:r>
              <a:rPr lang="en-US" b="0" dirty="0" smtClean="0"/>
              <a:t>.  </a:t>
            </a:r>
            <a:r>
              <a:rPr lang="en-US" b="0" dirty="0"/>
              <a:t>The May and February projections have been conditioned on market </a:t>
            </a:r>
            <a:r>
              <a:rPr lang="en-US" b="0" dirty="0" smtClean="0"/>
              <a:t>interest rates</a:t>
            </a:r>
            <a:r>
              <a:rPr lang="en-US" b="0" dirty="0"/>
              <a:t>, and the assumption that the stock of purchased assets financed by the issuance of central </a:t>
            </a:r>
            <a:r>
              <a:rPr lang="en-US" b="0" dirty="0" smtClean="0"/>
              <a:t>bank reserves </a:t>
            </a:r>
            <a:r>
              <a:rPr lang="en-US" b="0" dirty="0"/>
              <a:t>remains at £375 billion throughout the forecast period.</a:t>
            </a:r>
          </a:p>
          <a:p>
            <a:pPr marL="215900" indent="-215900"/>
            <a:r>
              <a:rPr lang="en-US" b="0" dirty="0"/>
              <a:t>(</a:t>
            </a:r>
            <a:r>
              <a:rPr lang="en-US" b="0" dirty="0" smtClean="0"/>
              <a:t>b)	The </a:t>
            </a:r>
            <a:r>
              <a:rPr lang="en-US" b="0" dirty="0"/>
              <a:t>anticipated revisions to recent estimates of quarterly GDP growth has implications for </a:t>
            </a:r>
            <a:r>
              <a:rPr lang="en-US" b="0" dirty="0" smtClean="0"/>
              <a:t>calendar-year growth </a:t>
            </a:r>
            <a:r>
              <a:rPr lang="en-US" b="0" dirty="0"/>
              <a:t>in 2015 and 2016. </a:t>
            </a:r>
            <a:r>
              <a:rPr lang="en-US" b="0" dirty="0" smtClean="0"/>
              <a:t> Without </a:t>
            </a:r>
            <a:r>
              <a:rPr lang="en-US" b="0" dirty="0"/>
              <a:t>the anticipated revisions to past GDP growth, the modal path of </a:t>
            </a:r>
            <a:r>
              <a:rPr lang="en-US" b="0" dirty="0" smtClean="0"/>
              <a:t>the Committee’s </a:t>
            </a:r>
            <a:r>
              <a:rPr lang="en-US" b="0" dirty="0"/>
              <a:t>May projections would imply calendar-year growth of 2.2% in 2015 rather than 2.6%, </a:t>
            </a:r>
            <a:r>
              <a:rPr lang="en-US" b="0" dirty="0" smtClean="0"/>
              <a:t>and 2.7</a:t>
            </a:r>
            <a:r>
              <a:rPr lang="en-US" b="0" dirty="0"/>
              <a:t>% in 2016 rather than 2.6%.</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 y="1659256"/>
            <a:ext cx="8778240" cy="174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5.9  </a:t>
            </a:r>
            <a:r>
              <a:rPr lang="en-US" sz="2400" b="0"/>
              <a:t>Projected probabilities of GDP growth in 2017 Q2 (central 90% of the distribution)</a:t>
            </a:r>
            <a:r>
              <a:rPr lang="en-US" sz="2400" b="0" baseline="30000"/>
              <a:t>(a)</a:t>
            </a:r>
            <a:endParaRPr lang="en-US" sz="2400" b="0">
              <a:cs typeface="Arial" charset="0"/>
            </a:endParaRPr>
          </a:p>
        </p:txBody>
      </p:sp>
      <p:sp>
        <p:nvSpPr>
          <p:cNvPr id="15363" name="Rectangle 3"/>
          <p:cNvSpPr>
            <a:spLocks noChangeArrowheads="1"/>
          </p:cNvSpPr>
          <p:nvPr/>
        </p:nvSpPr>
        <p:spPr bwMode="auto">
          <a:xfrm>
            <a:off x="179388" y="5994618"/>
            <a:ext cx="8815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US" b="0" dirty="0" smtClean="0"/>
              <a:t>(a)	</a:t>
            </a:r>
            <a:r>
              <a:rPr lang="en-US" dirty="0" smtClean="0"/>
              <a:t>Chart 5.9 </a:t>
            </a:r>
            <a:r>
              <a:rPr lang="en-US" b="0" dirty="0" smtClean="0"/>
              <a:t>represents the </a:t>
            </a:r>
            <a:r>
              <a:rPr lang="en-US" b="0" dirty="0"/>
              <a:t>cross-section of the GDP growth fan chart in 2017 Q2 for </a:t>
            </a:r>
            <a:r>
              <a:rPr lang="en-US" b="0" dirty="0" smtClean="0"/>
              <a:t>the market </a:t>
            </a:r>
            <a:r>
              <a:rPr lang="en-US" b="0" dirty="0"/>
              <a:t>interest rate projection</a:t>
            </a:r>
            <a:r>
              <a:rPr lang="en-US" b="0" dirty="0" smtClean="0"/>
              <a:t>.  </a:t>
            </a:r>
            <a:r>
              <a:rPr lang="en-US" b="0" dirty="0"/>
              <a:t>It has been conditioned on the assumption that the stock </a:t>
            </a:r>
            <a:r>
              <a:rPr lang="en-US" b="0" dirty="0" smtClean="0"/>
              <a:t>of purchased </a:t>
            </a:r>
            <a:r>
              <a:rPr lang="en-US" b="0" dirty="0"/>
              <a:t>assets remains at £375 billion throughout the forecast period. </a:t>
            </a:r>
            <a:r>
              <a:rPr lang="en-US" b="0" dirty="0" smtClean="0"/>
              <a:t> The </a:t>
            </a:r>
            <a:r>
              <a:rPr lang="en-US" b="0" dirty="0" err="1" smtClean="0"/>
              <a:t>coloured</a:t>
            </a:r>
            <a:r>
              <a:rPr lang="en-US" b="0" dirty="0" smtClean="0"/>
              <a:t> bands </a:t>
            </a:r>
            <a:r>
              <a:rPr lang="en-US" b="0" dirty="0"/>
              <a:t>in </a:t>
            </a:r>
            <a:r>
              <a:rPr lang="en-US" dirty="0"/>
              <a:t>Chart 5.9</a:t>
            </a:r>
            <a:r>
              <a:rPr lang="en-US" b="0" dirty="0"/>
              <a:t> have a similar interpretation to those on the fan charts. </a:t>
            </a:r>
            <a:r>
              <a:rPr lang="en-US" b="0" dirty="0" smtClean="0"/>
              <a:t> Like </a:t>
            </a:r>
            <a:r>
              <a:rPr lang="en-US" b="0" dirty="0"/>
              <a:t>the </a:t>
            </a:r>
            <a:r>
              <a:rPr lang="en-US" b="0" dirty="0" smtClean="0"/>
              <a:t>fan charts</a:t>
            </a:r>
            <a:r>
              <a:rPr lang="en-US" b="0" dirty="0"/>
              <a:t>, they portray the central 90% of the probability distribution</a:t>
            </a:r>
            <a:r>
              <a:rPr lang="en-US" b="0" dirty="0" smtClean="0"/>
              <a:t>.  </a:t>
            </a:r>
            <a:r>
              <a:rPr lang="en-US" b="0" dirty="0"/>
              <a:t>The grey </a:t>
            </a:r>
            <a:r>
              <a:rPr lang="en-US" b="0" dirty="0" smtClean="0"/>
              <a:t>outline represents the corresponding cross-section of the February 2015 </a:t>
            </a:r>
            <a:r>
              <a:rPr lang="en-US" b="0" i="1" dirty="0" smtClean="0"/>
              <a:t>Inflation Report</a:t>
            </a:r>
            <a:r>
              <a:rPr lang="en-US" b="0" dirty="0" smtClean="0"/>
              <a:t> fan chart, which </a:t>
            </a:r>
            <a:r>
              <a:rPr lang="en-US" b="0" dirty="0"/>
              <a:t>was conditioned on market interest rates and the same assumption about the stock </a:t>
            </a:r>
            <a:r>
              <a:rPr lang="en-US" b="0" dirty="0" smtClean="0"/>
              <a:t>of purchased </a:t>
            </a:r>
            <a:r>
              <a:rPr lang="en-US" b="0" dirty="0"/>
              <a:t>assets financed by the issuance of central bank reserves.</a:t>
            </a:r>
          </a:p>
          <a:p>
            <a:pPr marL="215900" indent="-215900"/>
            <a:r>
              <a:rPr lang="en-US" b="0" dirty="0"/>
              <a:t>(b</a:t>
            </a:r>
            <a:r>
              <a:rPr lang="en-US" b="0" dirty="0" smtClean="0"/>
              <a:t>)	Average </a:t>
            </a:r>
            <a:r>
              <a:rPr lang="en-US" b="0" dirty="0"/>
              <a:t>probability within each band</a:t>
            </a:r>
            <a:r>
              <a:rPr lang="en-US" b="0" dirty="0" smtClean="0"/>
              <a:t>;  </a:t>
            </a:r>
            <a:r>
              <a:rPr lang="en-US" b="0" dirty="0"/>
              <a:t>the figures on the y-axis indicate the probability </a:t>
            </a:r>
            <a:r>
              <a:rPr lang="en-US" b="0" dirty="0" smtClean="0"/>
              <a:t>of growth </a:t>
            </a:r>
            <a:r>
              <a:rPr lang="en-US" b="0" dirty="0"/>
              <a:t>being within ±0.05 percentage points of any given growth rate, specified </a:t>
            </a:r>
            <a:r>
              <a:rPr lang="en-US" b="0" dirty="0" smtClean="0"/>
              <a:t>to one </a:t>
            </a:r>
            <a:r>
              <a:rPr lang="en-US" b="0" dirty="0"/>
              <a:t>decimal place.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129665"/>
            <a:ext cx="5310846" cy="447264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5.10  </a:t>
            </a:r>
            <a:r>
              <a:rPr lang="en-US" sz="2400" b="0"/>
              <a:t>Unemployment projection based on market interest rate expectations and £375 billion purchased assets</a:t>
            </a:r>
            <a:endParaRPr lang="en-US" sz="2400" b="0">
              <a:cs typeface="Arial" charset="0"/>
            </a:endParaRPr>
          </a:p>
        </p:txBody>
      </p:sp>
      <p:sp>
        <p:nvSpPr>
          <p:cNvPr id="16387" name="Rectangle 3"/>
          <p:cNvSpPr>
            <a:spLocks noChangeArrowheads="1"/>
          </p:cNvSpPr>
          <p:nvPr/>
        </p:nvSpPr>
        <p:spPr bwMode="auto">
          <a:xfrm>
            <a:off x="179388" y="5894368"/>
            <a:ext cx="881538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The </a:t>
            </a:r>
            <a:r>
              <a:rPr lang="en-US" b="0" dirty="0"/>
              <a:t>fan chart depicts the probability of various outcomes for LFS unemployment</a:t>
            </a:r>
            <a:r>
              <a:rPr lang="en-US" b="0" dirty="0" smtClean="0"/>
              <a:t>.  </a:t>
            </a:r>
            <a:r>
              <a:rPr lang="en-US" b="0" dirty="0"/>
              <a:t>It has </a:t>
            </a:r>
            <a:r>
              <a:rPr lang="en-US" b="0" dirty="0" smtClean="0"/>
              <a:t>been conditioned </a:t>
            </a:r>
            <a:r>
              <a:rPr lang="en-US" b="0" dirty="0"/>
              <a:t>on the assumption that the stock of purchased assets financed by the issuance of</a:t>
            </a:r>
          </a:p>
          <a:p>
            <a:r>
              <a:rPr lang="en-US" b="0" dirty="0"/>
              <a:t>central bank reserves remains at £375 billion throughout the forecast period. </a:t>
            </a:r>
            <a:r>
              <a:rPr lang="en-US" b="0" dirty="0" smtClean="0"/>
              <a:t> The </a:t>
            </a:r>
            <a:r>
              <a:rPr lang="en-US" b="0" dirty="0" err="1" smtClean="0"/>
              <a:t>coloured</a:t>
            </a:r>
            <a:r>
              <a:rPr lang="en-US" b="0" dirty="0" smtClean="0"/>
              <a:t> bands </a:t>
            </a:r>
            <a:r>
              <a:rPr lang="en-US" b="0" dirty="0"/>
              <a:t>have the same interpretation as in </a:t>
            </a:r>
            <a:r>
              <a:rPr lang="en-US" dirty="0"/>
              <a:t>Chart 5.1</a:t>
            </a:r>
            <a:r>
              <a:rPr lang="en-US" b="0" dirty="0"/>
              <a:t>, and portray 90% of the </a:t>
            </a:r>
            <a:r>
              <a:rPr lang="en-US" b="0" dirty="0" smtClean="0"/>
              <a:t>probability distribution</a:t>
            </a:r>
            <a:r>
              <a:rPr lang="en-US" b="0" dirty="0"/>
              <a:t>. </a:t>
            </a:r>
            <a:r>
              <a:rPr lang="en-US" b="0" dirty="0" smtClean="0"/>
              <a:t> The </a:t>
            </a:r>
            <a:r>
              <a:rPr lang="en-US" b="0" dirty="0"/>
              <a:t>calibration of this fan chart takes account of the likely path dependency of </a:t>
            </a:r>
            <a:r>
              <a:rPr lang="en-US" b="0" dirty="0" smtClean="0"/>
              <a:t>the economy</a:t>
            </a:r>
            <a:r>
              <a:rPr lang="en-US" b="0" dirty="0"/>
              <a:t>, where, for example, it is judged that shocks to unemployment in one quarter </a:t>
            </a:r>
            <a:r>
              <a:rPr lang="en-US" b="0" dirty="0" smtClean="0"/>
              <a:t>will continue </a:t>
            </a:r>
            <a:r>
              <a:rPr lang="en-US" b="0" dirty="0"/>
              <a:t>to have some effect on unemployment in successive quarters</a:t>
            </a:r>
            <a:r>
              <a:rPr lang="en-US" b="0" dirty="0" smtClean="0"/>
              <a:t>.  </a:t>
            </a:r>
            <a:r>
              <a:rPr lang="en-US" b="0" dirty="0"/>
              <a:t>The fan begins </a:t>
            </a:r>
            <a:r>
              <a:rPr lang="en-US" b="0" dirty="0" smtClean="0"/>
              <a:t>in 2015 </a:t>
            </a:r>
            <a:r>
              <a:rPr lang="en-US" b="0" dirty="0"/>
              <a:t>Q1, a quarter earlier than the fan for CPI inflation. </a:t>
            </a:r>
            <a:r>
              <a:rPr lang="en-US" b="0" dirty="0" smtClean="0"/>
              <a:t> That </a:t>
            </a:r>
            <a:r>
              <a:rPr lang="en-US" b="0" dirty="0"/>
              <a:t>is because Q1 is a staff </a:t>
            </a:r>
            <a:r>
              <a:rPr lang="en-US" b="0" dirty="0" smtClean="0"/>
              <a:t>projection for </a:t>
            </a:r>
            <a:r>
              <a:rPr lang="en-US" b="0" dirty="0"/>
              <a:t>the </a:t>
            </a:r>
            <a:r>
              <a:rPr lang="en-US" b="0" dirty="0" smtClean="0"/>
              <a:t>unemployment </a:t>
            </a:r>
            <a:r>
              <a:rPr lang="en-US" b="0" dirty="0"/>
              <a:t>rate, based in part on data for January and </a:t>
            </a:r>
            <a:r>
              <a:rPr lang="en-US" b="0" dirty="0" smtClean="0"/>
              <a:t>February.  </a:t>
            </a:r>
            <a:r>
              <a:rPr lang="en-US" b="0" dirty="0"/>
              <a:t>The </a:t>
            </a:r>
            <a:r>
              <a:rPr lang="en-US" b="0" dirty="0" smtClean="0"/>
              <a:t>unemployment rate </a:t>
            </a:r>
            <a:r>
              <a:rPr lang="en-US" b="0" dirty="0"/>
              <a:t>was 5.6% in the three months to February, and is projected to fall to 5.5% in Q1 as a </a:t>
            </a:r>
            <a:r>
              <a:rPr lang="en-US" b="0" dirty="0" smtClean="0"/>
              <a:t>whole.  In </a:t>
            </a:r>
            <a:r>
              <a:rPr lang="en-US" b="0" dirty="0"/>
              <a:t>the later part of the forecast period, a significant proportion of this distribution lies </a:t>
            </a:r>
            <a:r>
              <a:rPr lang="en-US" b="0" dirty="0" smtClean="0"/>
              <a:t>below Bank </a:t>
            </a:r>
            <a:r>
              <a:rPr lang="en-US" b="0" dirty="0"/>
              <a:t>staff’s current estimate of the long-term equilibrium unemployment rate</a:t>
            </a:r>
            <a:r>
              <a:rPr lang="en-US" b="0" dirty="0" smtClean="0"/>
              <a:t>.  </a:t>
            </a:r>
            <a:r>
              <a:rPr lang="en-US" b="0" dirty="0"/>
              <a:t>There </a:t>
            </a:r>
            <a:r>
              <a:rPr lang="en-US" b="0" dirty="0" smtClean="0"/>
              <a:t>is therefore </a:t>
            </a:r>
            <a:r>
              <a:rPr lang="en-US" b="0" dirty="0"/>
              <a:t>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220722"/>
            <a:ext cx="5317552" cy="4418999"/>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6"/>
          <p:cNvSpPr txBox="1">
            <a:spLocks noChangeArrowheads="1"/>
          </p:cNvSpPr>
          <p:nvPr/>
        </p:nvSpPr>
        <p:spPr bwMode="auto">
          <a:xfrm>
            <a:off x="266700" y="179388"/>
            <a:ext cx="868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r>
              <a:rPr lang="en-US" sz="2400">
                <a:solidFill>
                  <a:srgbClr val="960000"/>
                </a:solidFill>
              </a:rPr>
              <a:t>Table 5.F  </a:t>
            </a:r>
            <a:r>
              <a:rPr lang="en-US" sz="2400" b="0"/>
              <a:t>Q4 CPI inflation</a:t>
            </a:r>
            <a:endParaRPr lang="en-US" sz="2400" b="0" baseline="30000">
              <a:latin typeface="Times New Roman" pitchFamily="18" charset="0"/>
            </a:endParaRPr>
          </a:p>
        </p:txBody>
      </p:sp>
      <p:sp>
        <p:nvSpPr>
          <p:cNvPr id="17411" name="Rectangle 3"/>
          <p:cNvSpPr>
            <a:spLocks noChangeArrowheads="1"/>
          </p:cNvSpPr>
          <p:nvPr/>
        </p:nvSpPr>
        <p:spPr bwMode="auto">
          <a:xfrm>
            <a:off x="179388" y="6386810"/>
            <a:ext cx="8815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The </a:t>
            </a:r>
            <a:r>
              <a:rPr lang="en-US" b="0" dirty="0"/>
              <a:t>table shows projections for Q4 four-quarter CPI inflation. </a:t>
            </a:r>
            <a:r>
              <a:rPr lang="en-US" b="0" dirty="0" smtClean="0"/>
              <a:t> The </a:t>
            </a:r>
            <a:r>
              <a:rPr lang="en-US" b="0" dirty="0"/>
              <a:t>numbers in parentheses show </a:t>
            </a:r>
            <a:r>
              <a:rPr lang="en-US" b="0" dirty="0" smtClean="0"/>
              <a:t>the corresponding </a:t>
            </a:r>
            <a:r>
              <a:rPr lang="en-US" b="0" dirty="0"/>
              <a:t>projections in the February </a:t>
            </a:r>
            <a:r>
              <a:rPr lang="en-US" b="0" i="1" dirty="0"/>
              <a:t>Inflation Report</a:t>
            </a:r>
            <a:r>
              <a:rPr lang="en-US" b="0" dirty="0"/>
              <a:t>. </a:t>
            </a:r>
            <a:r>
              <a:rPr lang="en-US" b="0" dirty="0" smtClean="0"/>
              <a:t> The </a:t>
            </a:r>
            <a:r>
              <a:rPr lang="en-US" b="0" dirty="0"/>
              <a:t>May and </a:t>
            </a:r>
            <a:r>
              <a:rPr lang="en-US" b="0" dirty="0" smtClean="0"/>
              <a:t>February projections </a:t>
            </a:r>
            <a:r>
              <a:rPr lang="en-US" b="0" dirty="0"/>
              <a:t>have </a:t>
            </a:r>
            <a:r>
              <a:rPr lang="en-US" b="0" dirty="0" smtClean="0"/>
              <a:t>been conditioned </a:t>
            </a:r>
            <a:r>
              <a:rPr lang="en-US" b="0" dirty="0"/>
              <a:t>on market interest rates, and the assumption that the stock of purchased assets financed by </a:t>
            </a:r>
            <a:r>
              <a:rPr lang="en-US" b="0" dirty="0" smtClean="0"/>
              <a:t>the issuance </a:t>
            </a:r>
            <a:r>
              <a:rPr lang="en-US" b="0" dirty="0"/>
              <a:t>of central bank reserves remains at £375 billion throughout the forecast period.</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1157289"/>
            <a:ext cx="8816340" cy="183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5.11  </a:t>
            </a:r>
            <a:r>
              <a:rPr lang="en-US" sz="2400" b="0"/>
              <a:t>Projected probabilities of CPI inflation in 2017 Q2 (central 90% of the distribution)</a:t>
            </a:r>
            <a:r>
              <a:rPr lang="en-US" sz="2400" b="0" baseline="30000"/>
              <a:t>(a)</a:t>
            </a:r>
            <a:endParaRPr lang="en-US" sz="2400" b="0">
              <a:cs typeface="Arial" charset="0"/>
            </a:endParaRPr>
          </a:p>
        </p:txBody>
      </p:sp>
      <p:sp>
        <p:nvSpPr>
          <p:cNvPr id="18435" name="Rectangle 3"/>
          <p:cNvSpPr>
            <a:spLocks noChangeArrowheads="1"/>
          </p:cNvSpPr>
          <p:nvPr/>
        </p:nvSpPr>
        <p:spPr bwMode="auto">
          <a:xfrm>
            <a:off x="179388" y="6025098"/>
            <a:ext cx="8815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US" b="0" dirty="0" smtClean="0"/>
              <a:t>(a)	</a:t>
            </a:r>
            <a:r>
              <a:rPr lang="en-US" dirty="0" smtClean="0"/>
              <a:t>Chart 5.11 </a:t>
            </a:r>
            <a:r>
              <a:rPr lang="en-US" b="0" dirty="0"/>
              <a:t>represents </a:t>
            </a:r>
            <a:r>
              <a:rPr lang="en-US" b="0" dirty="0" smtClean="0"/>
              <a:t>the </a:t>
            </a:r>
            <a:r>
              <a:rPr lang="en-US" b="0" dirty="0"/>
              <a:t>cross-section of the CPI inflation fan chart in 2017 Q2 for the </a:t>
            </a:r>
            <a:r>
              <a:rPr lang="en-US" b="0" dirty="0" smtClean="0"/>
              <a:t>market interest </a:t>
            </a:r>
            <a:r>
              <a:rPr lang="en-US" b="0" dirty="0"/>
              <a:t>rate projection. </a:t>
            </a:r>
            <a:r>
              <a:rPr lang="en-US" b="0" dirty="0" smtClean="0"/>
              <a:t> It </a:t>
            </a:r>
            <a:r>
              <a:rPr lang="en-US" b="0" dirty="0"/>
              <a:t>has been conditioned on the assumption that the stock </a:t>
            </a:r>
            <a:r>
              <a:rPr lang="en-US" b="0" dirty="0" smtClean="0"/>
              <a:t>of purchased assets </a:t>
            </a:r>
            <a:r>
              <a:rPr lang="en-US" b="0" dirty="0"/>
              <a:t>remains at £375 billion throughout the forecast period</a:t>
            </a:r>
            <a:r>
              <a:rPr lang="en-US" b="0" dirty="0" smtClean="0"/>
              <a:t>.  </a:t>
            </a:r>
            <a:r>
              <a:rPr lang="en-US" b="0" dirty="0"/>
              <a:t>The </a:t>
            </a:r>
            <a:r>
              <a:rPr lang="en-US" b="0" dirty="0" err="1"/>
              <a:t>coloured</a:t>
            </a:r>
            <a:r>
              <a:rPr lang="en-US" b="0" dirty="0"/>
              <a:t> bands </a:t>
            </a:r>
            <a:r>
              <a:rPr lang="en-US" b="0" dirty="0" smtClean="0"/>
              <a:t>in </a:t>
            </a:r>
            <a:r>
              <a:rPr lang="en-US" dirty="0" smtClean="0"/>
              <a:t>Chart </a:t>
            </a:r>
            <a:r>
              <a:rPr lang="en-US" dirty="0"/>
              <a:t>5.11 </a:t>
            </a:r>
            <a:r>
              <a:rPr lang="en-US" b="0" dirty="0"/>
              <a:t>have a similar interpretation to those on the fan charts. </a:t>
            </a:r>
            <a:r>
              <a:rPr lang="en-US" b="0" dirty="0" smtClean="0"/>
              <a:t> Like </a:t>
            </a:r>
            <a:r>
              <a:rPr lang="en-US" b="0" dirty="0"/>
              <a:t>the fan charts, </a:t>
            </a:r>
            <a:r>
              <a:rPr lang="en-US" b="0" dirty="0" smtClean="0"/>
              <a:t>they portray </a:t>
            </a:r>
            <a:r>
              <a:rPr lang="en-US" b="0" dirty="0"/>
              <a:t>the central 90% of the probability distribution</a:t>
            </a:r>
            <a:r>
              <a:rPr lang="en-US" b="0" dirty="0" smtClean="0"/>
              <a:t>.  </a:t>
            </a:r>
            <a:r>
              <a:rPr lang="en-US" b="0" dirty="0"/>
              <a:t>The grey outline represents </a:t>
            </a:r>
            <a:r>
              <a:rPr lang="en-US" b="0" dirty="0" smtClean="0"/>
              <a:t>the corresponding </a:t>
            </a:r>
            <a:r>
              <a:rPr lang="en-US" b="0" dirty="0"/>
              <a:t>cross-section of the February 2015 </a:t>
            </a:r>
            <a:r>
              <a:rPr lang="en-US" b="0" i="1" dirty="0"/>
              <a:t>Inflation Report </a:t>
            </a:r>
            <a:r>
              <a:rPr lang="en-US" b="0" dirty="0"/>
              <a:t>fan chart, which </a:t>
            </a:r>
            <a:r>
              <a:rPr lang="en-US" b="0" dirty="0" smtClean="0"/>
              <a:t>was conditioned </a:t>
            </a:r>
            <a:r>
              <a:rPr lang="en-US" b="0" dirty="0"/>
              <a:t>on market interest rates and the same assumption about the stock </a:t>
            </a:r>
            <a:r>
              <a:rPr lang="en-US" b="0" dirty="0" smtClean="0"/>
              <a:t>of purchased </a:t>
            </a:r>
            <a:r>
              <a:rPr lang="en-US" b="0" dirty="0"/>
              <a:t>assets.</a:t>
            </a:r>
          </a:p>
          <a:p>
            <a:pPr marL="215900" indent="-215900"/>
            <a:r>
              <a:rPr lang="en-US" b="0" dirty="0"/>
              <a:t>(</a:t>
            </a:r>
            <a:r>
              <a:rPr lang="en-US" b="0" dirty="0" smtClean="0"/>
              <a:t>b)	Average </a:t>
            </a:r>
            <a:r>
              <a:rPr lang="en-US" b="0" dirty="0"/>
              <a:t>probability within each </a:t>
            </a:r>
            <a:r>
              <a:rPr lang="en-US" b="0" dirty="0" smtClean="0"/>
              <a:t>band;  </a:t>
            </a:r>
            <a:r>
              <a:rPr lang="en-US" b="0" dirty="0"/>
              <a:t>the figures on the y-axis indicate the probability </a:t>
            </a:r>
            <a:r>
              <a:rPr lang="en-US" b="0" dirty="0" smtClean="0"/>
              <a:t>of inflation </a:t>
            </a:r>
            <a:r>
              <a:rPr lang="en-US" b="0" dirty="0"/>
              <a:t>being within ±0.05 percentage points of any given inflation rate, specified to </a:t>
            </a:r>
            <a:r>
              <a:rPr lang="en-US" b="0" dirty="0" smtClean="0"/>
              <a:t>one decimal </a:t>
            </a:r>
            <a:r>
              <a:rPr lang="en-US" b="0" dirty="0"/>
              <a:t>place.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161286"/>
            <a:ext cx="5330963" cy="44793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5.12  </a:t>
            </a:r>
            <a:r>
              <a:rPr lang="en-US" sz="2400" b="0"/>
              <a:t>GDP projection based on constant nominal interest rates at 0.5% and £375 billion purchased assets</a:t>
            </a:r>
            <a:endParaRPr lang="en-US" sz="2400" b="0">
              <a:cs typeface="Arial" charset="0"/>
            </a:endParaRPr>
          </a:p>
        </p:txBody>
      </p:sp>
      <p:sp>
        <p:nvSpPr>
          <p:cNvPr id="19459" name="Rectangle 3"/>
          <p:cNvSpPr>
            <a:spLocks noChangeArrowheads="1"/>
          </p:cNvSpPr>
          <p:nvPr/>
        </p:nvSpPr>
        <p:spPr bwMode="auto">
          <a:xfrm>
            <a:off x="179388" y="6632575"/>
            <a:ext cx="88153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179388" indent="-215900"/>
            <a:r>
              <a:rPr lang="en-US" b="0"/>
              <a:t>See footnote to </a:t>
            </a:r>
            <a:r>
              <a:rPr lang="en-US"/>
              <a:t>Chart 5.3</a:t>
            </a:r>
            <a:r>
              <a:rPr lang="en-US" b="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274062"/>
            <a:ext cx="5357785" cy="441899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5.13  </a:t>
            </a:r>
            <a:r>
              <a:rPr lang="en-US" sz="2400" b="0"/>
              <a:t>CPI inflation projection based on constant nominal interest rates at 0.5% and £375 billion purchased assets</a:t>
            </a:r>
            <a:endParaRPr lang="en-US" sz="2400" b="0">
              <a:cs typeface="Arial" charset="0"/>
            </a:endParaRPr>
          </a:p>
        </p:txBody>
      </p:sp>
      <p:sp>
        <p:nvSpPr>
          <p:cNvPr id="20483" name="Rectangle 3"/>
          <p:cNvSpPr>
            <a:spLocks noChangeArrowheads="1"/>
          </p:cNvSpPr>
          <p:nvPr/>
        </p:nvSpPr>
        <p:spPr bwMode="auto">
          <a:xfrm>
            <a:off x="179388" y="6632575"/>
            <a:ext cx="88153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179388" indent="-215900"/>
            <a:r>
              <a:rPr lang="en-US" b="0"/>
              <a:t>See footnote to </a:t>
            </a:r>
            <a:r>
              <a:rPr lang="en-US"/>
              <a:t>Chart 5.1</a:t>
            </a:r>
            <a:r>
              <a:rPr lang="en-US" b="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181098"/>
            <a:ext cx="5351080" cy="452628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79388" y="179388"/>
            <a:ext cx="44275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960000"/>
                </a:solidFill>
              </a:rPr>
              <a:t>Chart 5.1  </a:t>
            </a:r>
            <a:r>
              <a:rPr lang="en-US" sz="2000" b="0"/>
              <a:t>CPI inflation projection based on market interest rate expectations and £375 billion purchased assets</a:t>
            </a:r>
          </a:p>
        </p:txBody>
      </p:sp>
      <p:sp>
        <p:nvSpPr>
          <p:cNvPr id="3075" name="Rectangle 5"/>
          <p:cNvSpPr>
            <a:spLocks noChangeArrowheads="1"/>
          </p:cNvSpPr>
          <p:nvPr/>
        </p:nvSpPr>
        <p:spPr bwMode="auto">
          <a:xfrm>
            <a:off x="4633913" y="179388"/>
            <a:ext cx="44275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rgbClr val="960000"/>
                </a:solidFill>
              </a:rPr>
              <a:t>Chart 5.2  </a:t>
            </a:r>
            <a:r>
              <a:rPr lang="en-US" sz="2000" b="0" dirty="0"/>
              <a:t>CPI inflation projection in </a:t>
            </a:r>
            <a:r>
              <a:rPr lang="en-US" sz="2000" b="0" dirty="0" smtClean="0"/>
              <a:t>February </a:t>
            </a:r>
            <a:r>
              <a:rPr lang="en-US" sz="2000" b="0" dirty="0"/>
              <a:t>based on market interest rate expectations and £375 billion purchased assets</a:t>
            </a:r>
          </a:p>
        </p:txBody>
      </p:sp>
      <p:sp>
        <p:nvSpPr>
          <p:cNvPr id="3076" name="Rectangle 3"/>
          <p:cNvSpPr>
            <a:spLocks noChangeArrowheads="1"/>
          </p:cNvSpPr>
          <p:nvPr/>
        </p:nvSpPr>
        <p:spPr bwMode="auto">
          <a:xfrm>
            <a:off x="179388" y="6017478"/>
            <a:ext cx="8815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dirty="0" smtClean="0"/>
              <a:t>Charts 5.1 </a:t>
            </a:r>
            <a:r>
              <a:rPr lang="en-US" b="0" dirty="0" smtClean="0"/>
              <a:t>and </a:t>
            </a:r>
            <a:r>
              <a:rPr lang="en-US" dirty="0" smtClean="0"/>
              <a:t>5.2</a:t>
            </a:r>
            <a:r>
              <a:rPr lang="en-US" b="0" dirty="0"/>
              <a:t> </a:t>
            </a:r>
            <a:r>
              <a:rPr lang="en-US" b="0" dirty="0" smtClean="0"/>
              <a:t>depict </a:t>
            </a:r>
            <a:r>
              <a:rPr lang="en-US" b="0" dirty="0"/>
              <a:t>the probability of various outcomes for CPI inflation in the future</a:t>
            </a:r>
            <a:r>
              <a:rPr lang="en-US" b="0" dirty="0" smtClean="0"/>
              <a:t>.  They </a:t>
            </a:r>
            <a:r>
              <a:rPr lang="en-US" b="0" dirty="0"/>
              <a:t>have been conditioned on the assumption that the stock of purchased assets financed by the issuance of central bank </a:t>
            </a:r>
            <a:r>
              <a:rPr lang="en-US" b="0" dirty="0" smtClean="0"/>
              <a:t>reserves remains </a:t>
            </a:r>
            <a:r>
              <a:rPr lang="en-US" b="0" dirty="0"/>
              <a:t>at £375 billion throughout the forecast </a:t>
            </a:r>
            <a:r>
              <a:rPr lang="en-US" b="0" dirty="0" smtClean="0"/>
              <a:t>period.  If </a:t>
            </a:r>
            <a:r>
              <a:rPr lang="en-US" b="0" dirty="0"/>
              <a:t>economic circumstances identical to today’s were to prevail on 100 occasions, the MPC’s best collective </a:t>
            </a:r>
            <a:r>
              <a:rPr lang="en-US" b="0" dirty="0" err="1"/>
              <a:t>judgement</a:t>
            </a:r>
            <a:r>
              <a:rPr lang="en-US" b="0" dirty="0"/>
              <a:t> is that inflation in any particular quarter would </a:t>
            </a:r>
            <a:r>
              <a:rPr lang="en-US" b="0" dirty="0" smtClean="0"/>
              <a:t>lie within </a:t>
            </a:r>
            <a:r>
              <a:rPr lang="en-US" b="0" dirty="0"/>
              <a:t>the darkest central band on only 30 of those occasions</a:t>
            </a:r>
            <a:r>
              <a:rPr lang="en-US" b="0" dirty="0" smtClean="0"/>
              <a:t>.  </a:t>
            </a:r>
            <a:r>
              <a:rPr lang="en-US" b="0" dirty="0"/>
              <a:t>The fan charts are constructed so that outturns of inflation are also expected to lie within each pair of the lighter red areas on 30 occasions</a:t>
            </a:r>
            <a:r>
              <a:rPr lang="en-US" b="0" dirty="0" smtClean="0"/>
              <a:t>.  </a:t>
            </a:r>
            <a:r>
              <a:rPr lang="en-US" b="0" dirty="0"/>
              <a:t>In any </a:t>
            </a:r>
            <a:r>
              <a:rPr lang="en-US" b="0" dirty="0" smtClean="0"/>
              <a:t>particular quarter </a:t>
            </a:r>
            <a:r>
              <a:rPr lang="en-US" b="0" dirty="0"/>
              <a:t>of the forecast period, inflation is therefore expected to lie somewhere within the fans on 90 out of 100 occasions. </a:t>
            </a:r>
            <a:r>
              <a:rPr lang="en-US" b="0" dirty="0" smtClean="0"/>
              <a:t> And </a:t>
            </a:r>
            <a:r>
              <a:rPr lang="en-US" b="0" dirty="0"/>
              <a:t>on the remaining 10 out of 100 occasions inflation can fall anywhere outside the red area of </a:t>
            </a:r>
            <a:r>
              <a:rPr lang="en-US" b="0" dirty="0" smtClean="0"/>
              <a:t>the fan </a:t>
            </a:r>
            <a:r>
              <a:rPr lang="en-US" b="0" dirty="0"/>
              <a:t>chart. </a:t>
            </a:r>
            <a:r>
              <a:rPr lang="en-US" b="0" dirty="0" smtClean="0"/>
              <a:t> Over </a:t>
            </a:r>
            <a:r>
              <a:rPr lang="en-US" b="0" dirty="0"/>
              <a:t>the forecast period, this has been depicted by the light grey background</a:t>
            </a:r>
            <a:r>
              <a:rPr lang="en-US" b="0" dirty="0" smtClean="0"/>
              <a:t>.  See </a:t>
            </a:r>
            <a:r>
              <a:rPr lang="en-US" b="0" dirty="0"/>
              <a:t>the box on pages 48–49 of the May 2002 </a:t>
            </a:r>
            <a:r>
              <a:rPr lang="en-US" b="0" i="1" dirty="0"/>
              <a:t>Inflation Report</a:t>
            </a:r>
            <a:r>
              <a:rPr lang="en-US" b="0" dirty="0"/>
              <a:t> for a fuller description of the fan chart and what it represents.</a:t>
            </a:r>
            <a:endParaRPr lang="en-GB" b="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081" y="1691638"/>
            <a:ext cx="4022844" cy="3398522"/>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8301" y="1775911"/>
            <a:ext cx="4018339" cy="3314249"/>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687388" y="2422525"/>
            <a:ext cx="777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GB" sz="2400">
                <a:solidFill>
                  <a:srgbClr val="960000"/>
                </a:solidFill>
                <a:cs typeface="Arial" charset="0"/>
              </a:rPr>
              <a:t>Other forecasters’ expectations</a:t>
            </a:r>
            <a:endParaRPr lang="en-GB" sz="2400" b="0">
              <a:cs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79388" y="179388"/>
            <a:ext cx="8723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2400">
                <a:solidFill>
                  <a:srgbClr val="960000"/>
                </a:solidFill>
              </a:rPr>
              <a:t>Table 1  </a:t>
            </a:r>
            <a:r>
              <a:rPr lang="en-US" sz="2400" b="0"/>
              <a:t>Averages of other forecasters’ central projections</a:t>
            </a:r>
            <a:r>
              <a:rPr lang="en-GB" sz="2400" b="0" baseline="30000"/>
              <a:t>(a)</a:t>
            </a:r>
            <a:endParaRPr lang="en-US" sz="2400" b="0" baseline="30000">
              <a:latin typeface="Times New Roman" pitchFamily="18" charset="0"/>
            </a:endParaRPr>
          </a:p>
        </p:txBody>
      </p:sp>
      <p:sp>
        <p:nvSpPr>
          <p:cNvPr id="22531" name="Rectangle 3"/>
          <p:cNvSpPr>
            <a:spLocks noChangeArrowheads="1"/>
          </p:cNvSpPr>
          <p:nvPr/>
        </p:nvSpPr>
        <p:spPr bwMode="auto">
          <a:xfrm>
            <a:off x="179388" y="5771257"/>
            <a:ext cx="88153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5900" indent="-215900"/>
            <a:r>
              <a:rPr lang="en-US" b="0" dirty="0" smtClean="0"/>
              <a:t>Source:  Projections </a:t>
            </a:r>
            <a:r>
              <a:rPr lang="en-US" b="0" dirty="0"/>
              <a:t>of outside forecasters as of 29 April 2015</a:t>
            </a:r>
            <a:r>
              <a:rPr lang="en-US" b="0" dirty="0" smtClean="0"/>
              <a:t>.</a:t>
            </a:r>
          </a:p>
          <a:p>
            <a:pPr marL="215900" indent="-215900"/>
            <a:endParaRPr lang="en-US" b="0" dirty="0"/>
          </a:p>
          <a:p>
            <a:pPr marL="215900" indent="-215900"/>
            <a:r>
              <a:rPr lang="en-US" b="0" dirty="0"/>
              <a:t>(</a:t>
            </a:r>
            <a:r>
              <a:rPr lang="en-US" b="0" dirty="0" smtClean="0"/>
              <a:t>a)	For </a:t>
            </a:r>
            <a:r>
              <a:rPr lang="en-US" b="0" dirty="0"/>
              <a:t>2016 Q2, there were 27 forecasts for CPI inflation, GDP growth and Bank Rate, 26 for </a:t>
            </a:r>
            <a:r>
              <a:rPr lang="en-US" b="0" dirty="0" smtClean="0"/>
              <a:t>the unemployment </a:t>
            </a:r>
            <a:r>
              <a:rPr lang="en-US" b="0" dirty="0"/>
              <a:t>rate, 20 for the stock of asset purchases and 15 for the sterling ERI</a:t>
            </a:r>
            <a:r>
              <a:rPr lang="en-US" b="0" dirty="0" smtClean="0"/>
              <a:t>.  For 2017 </a:t>
            </a:r>
            <a:r>
              <a:rPr lang="en-US" b="0" dirty="0"/>
              <a:t>Q2, there </a:t>
            </a:r>
            <a:r>
              <a:rPr lang="en-US" b="0" dirty="0" smtClean="0"/>
              <a:t>were 23 </a:t>
            </a:r>
            <a:r>
              <a:rPr lang="en-US" b="0" dirty="0"/>
              <a:t>forecasts for CPI inflation, GDP growth and Bank Rate, 21 for the unemployment rate, 18 for the stock </a:t>
            </a:r>
            <a:r>
              <a:rPr lang="en-US" b="0" dirty="0" smtClean="0"/>
              <a:t>of asset </a:t>
            </a:r>
            <a:r>
              <a:rPr lang="en-US" b="0" dirty="0"/>
              <a:t>purchases and 12 for the sterling ERI. </a:t>
            </a:r>
            <a:r>
              <a:rPr lang="en-US" b="0" dirty="0" smtClean="0"/>
              <a:t> For </a:t>
            </a:r>
            <a:br>
              <a:rPr lang="en-US" b="0" dirty="0" smtClean="0"/>
            </a:br>
            <a:r>
              <a:rPr lang="en-US" b="0" dirty="0" smtClean="0"/>
              <a:t>2018 Q2</a:t>
            </a:r>
            <a:r>
              <a:rPr lang="en-US" b="0" dirty="0"/>
              <a:t>, there were 23 forecasts for CPI inflation, 22 </a:t>
            </a:r>
            <a:r>
              <a:rPr lang="en-US" b="0" dirty="0" smtClean="0"/>
              <a:t>for GDP </a:t>
            </a:r>
            <a:r>
              <a:rPr lang="en-US" b="0" dirty="0"/>
              <a:t>growth, 23 for Bank Rate, 21 for the unemployment rate, 18 for the stock of asset purchases and 12 </a:t>
            </a:r>
            <a:r>
              <a:rPr lang="en-US" b="0" dirty="0" smtClean="0"/>
              <a:t>for the </a:t>
            </a:r>
            <a:r>
              <a:rPr lang="en-US" b="0" dirty="0"/>
              <a:t>sterling ERI.</a:t>
            </a:r>
          </a:p>
          <a:p>
            <a:pPr marL="215900" indent="-215900"/>
            <a:r>
              <a:rPr lang="en-US" b="0" dirty="0"/>
              <a:t>(</a:t>
            </a:r>
            <a:r>
              <a:rPr lang="en-US" b="0" dirty="0" smtClean="0"/>
              <a:t>b)	Twelve-month </a:t>
            </a:r>
            <a:r>
              <a:rPr lang="en-US" b="0" dirty="0"/>
              <a:t>rate.</a:t>
            </a:r>
          </a:p>
          <a:p>
            <a:pPr marL="215900" indent="-215900"/>
            <a:r>
              <a:rPr lang="en-US" b="0" dirty="0"/>
              <a:t>(</a:t>
            </a:r>
            <a:r>
              <a:rPr lang="en-US" b="0" dirty="0" smtClean="0"/>
              <a:t>c)	Four-quarter </a:t>
            </a:r>
            <a:r>
              <a:rPr lang="en-US" b="0" dirty="0"/>
              <a:t>percentage change.</a:t>
            </a:r>
          </a:p>
          <a:p>
            <a:pPr marL="215900" indent="-215900"/>
            <a:r>
              <a:rPr lang="en-US" b="0" dirty="0"/>
              <a:t>(</a:t>
            </a:r>
            <a:r>
              <a:rPr lang="en-US" b="0" dirty="0" smtClean="0"/>
              <a:t>d)	Original </a:t>
            </a:r>
            <a:r>
              <a:rPr lang="en-US" b="0" dirty="0"/>
              <a:t>purchase value</a:t>
            </a:r>
            <a:r>
              <a:rPr lang="en-US" b="0" dirty="0" smtClean="0"/>
              <a:t>.  </a:t>
            </a:r>
            <a:r>
              <a:rPr lang="en-US" b="0" dirty="0"/>
              <a:t>Purchased via the creation of central bank reserves.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 y="1058736"/>
            <a:ext cx="8559729" cy="298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ChangeArrowheads="1"/>
          </p:cNvSpPr>
          <p:nvPr/>
        </p:nvSpPr>
        <p:spPr bwMode="auto">
          <a:xfrm>
            <a:off x="179388" y="179388"/>
            <a:ext cx="845978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2400" dirty="0">
                <a:solidFill>
                  <a:srgbClr val="960000"/>
                </a:solidFill>
                <a:ea typeface="ＭＳ Ｐゴシック" pitchFamily="34" charset="-128"/>
              </a:rPr>
              <a:t>Chart A  </a:t>
            </a:r>
            <a:r>
              <a:rPr lang="en-US" sz="2400" b="0" dirty="0">
                <a:solidFill>
                  <a:srgbClr val="960000"/>
                </a:solidFill>
                <a:ea typeface="ＭＳ Ｐゴシック" pitchFamily="34" charset="-128"/>
              </a:rPr>
              <a:t>External forecasters’ expect steady GDP growth over the forecast period</a:t>
            </a:r>
          </a:p>
          <a:p>
            <a:pPr marL="180000" indent="-216000">
              <a:defRPr/>
            </a:pPr>
            <a:r>
              <a:rPr lang="en-US" sz="2000" b="0" dirty="0" smtClean="0">
                <a:solidFill>
                  <a:srgbClr val="000000"/>
                </a:solidFill>
                <a:ea typeface="ＭＳ Ｐゴシック" pitchFamily="34" charset="-128"/>
              </a:rPr>
              <a:t>Forecasters’ </a:t>
            </a:r>
            <a:r>
              <a:rPr lang="en-US" sz="2000" b="0" dirty="0">
                <a:solidFill>
                  <a:srgbClr val="000000"/>
                </a:solidFill>
                <a:ea typeface="ＭＳ Ｐゴシック" pitchFamily="34" charset="-128"/>
              </a:rPr>
              <a:t>central projections of GDP growth</a:t>
            </a:r>
          </a:p>
        </p:txBody>
      </p:sp>
      <p:sp>
        <p:nvSpPr>
          <p:cNvPr id="23555" name="Rectangle 3"/>
          <p:cNvSpPr>
            <a:spLocks noChangeArrowheads="1"/>
          </p:cNvSpPr>
          <p:nvPr/>
        </p:nvSpPr>
        <p:spPr bwMode="auto">
          <a:xfrm>
            <a:off x="179388" y="6617335"/>
            <a:ext cx="88153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  Projections </a:t>
            </a:r>
            <a:r>
              <a:rPr lang="en-US" b="0" dirty="0"/>
              <a:t>of outside forecasters as of 29 April 2015.</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456501"/>
            <a:ext cx="4901194" cy="4803658"/>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ChangeArrowheads="1"/>
          </p:cNvSpPr>
          <p:nvPr/>
        </p:nvSpPr>
        <p:spPr bwMode="auto">
          <a:xfrm>
            <a:off x="179388" y="179388"/>
            <a:ext cx="845978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2400" dirty="0">
                <a:solidFill>
                  <a:srgbClr val="960000"/>
                </a:solidFill>
                <a:ea typeface="ＭＳ Ｐゴシック" pitchFamily="34" charset="-128"/>
              </a:rPr>
              <a:t>Chart B  </a:t>
            </a:r>
            <a:r>
              <a:rPr lang="en-US" sz="2400" b="0" dirty="0">
                <a:solidFill>
                  <a:srgbClr val="960000"/>
                </a:solidFill>
                <a:ea typeface="ＭＳ Ｐゴシック" pitchFamily="34" charset="-128"/>
              </a:rPr>
              <a:t>Expectations of very low CPI inflation have fallen</a:t>
            </a:r>
          </a:p>
          <a:p>
            <a:pPr marL="180000" indent="-216000">
              <a:defRPr/>
            </a:pPr>
            <a:r>
              <a:rPr lang="en-US" sz="2000" b="0" dirty="0">
                <a:solidFill>
                  <a:srgbClr val="000000"/>
                </a:solidFill>
                <a:ea typeface="ＭＳ Ｐゴシック" pitchFamily="34" charset="-128"/>
              </a:rPr>
              <a:t>Average probability of CPI inflation outturns</a:t>
            </a:r>
            <a:endParaRPr lang="en-US" sz="2000" b="0" baseline="30000" dirty="0">
              <a:latin typeface="Times New Roman" pitchFamily="18" charset="0"/>
              <a:ea typeface="ＭＳ Ｐゴシック" pitchFamily="34" charset="-128"/>
            </a:endParaRPr>
          </a:p>
        </p:txBody>
      </p:sp>
      <p:sp>
        <p:nvSpPr>
          <p:cNvPr id="24579" name="Rectangle 3"/>
          <p:cNvSpPr>
            <a:spLocks noChangeArrowheads="1"/>
          </p:cNvSpPr>
          <p:nvPr/>
        </p:nvSpPr>
        <p:spPr bwMode="auto">
          <a:xfrm>
            <a:off x="179388" y="6633031"/>
            <a:ext cx="90344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  Projections </a:t>
            </a:r>
            <a:r>
              <a:rPr lang="en-US" b="0" dirty="0"/>
              <a:t>of outside forecasters provided for </a:t>
            </a:r>
            <a:r>
              <a:rPr lang="en-US" b="0" i="1" dirty="0"/>
              <a:t>Inflation Reports </a:t>
            </a:r>
            <a:r>
              <a:rPr lang="en-US" b="0" dirty="0"/>
              <a:t>in February 2015 </a:t>
            </a:r>
            <a:r>
              <a:rPr lang="en-US" b="0" dirty="0" smtClean="0"/>
              <a:t>and May </a:t>
            </a:r>
            <a:r>
              <a:rPr lang="en-US" b="0" dirty="0"/>
              <a:t>2015.</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7697" y="1127757"/>
            <a:ext cx="5444958" cy="496215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79388" y="179388"/>
            <a:ext cx="870743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400" dirty="0">
                <a:solidFill>
                  <a:srgbClr val="960000"/>
                </a:solidFill>
              </a:rPr>
              <a:t>Chart C  </a:t>
            </a:r>
            <a:r>
              <a:rPr lang="en-US" sz="2400" b="0" dirty="0">
                <a:solidFill>
                  <a:srgbClr val="960000"/>
                </a:solidFill>
              </a:rPr>
              <a:t>External forecasters expect Bank Rate to rise </a:t>
            </a:r>
            <a:r>
              <a:rPr lang="en-US" sz="2400" b="0" dirty="0" smtClean="0">
                <a:solidFill>
                  <a:srgbClr val="960000"/>
                </a:solidFill>
              </a:rPr>
              <a:t>gradually</a:t>
            </a:r>
            <a:endParaRPr lang="en-US" sz="2400" b="0" dirty="0">
              <a:solidFill>
                <a:srgbClr val="960000"/>
              </a:solidFill>
            </a:endParaRPr>
          </a:p>
          <a:p>
            <a:r>
              <a:rPr lang="en-US" sz="2000" b="0" dirty="0">
                <a:solidFill>
                  <a:srgbClr val="000000"/>
                </a:solidFill>
              </a:rPr>
              <a:t>Forecasters’ central projections of Bank Rate</a:t>
            </a:r>
            <a:endParaRPr lang="en-US" sz="2000" b="0" baseline="30000" dirty="0">
              <a:latin typeface="Times New Roman" pitchFamily="18" charset="0"/>
            </a:endParaRPr>
          </a:p>
        </p:txBody>
      </p:sp>
      <p:sp>
        <p:nvSpPr>
          <p:cNvPr id="25603" name="Rectangle 3"/>
          <p:cNvSpPr>
            <a:spLocks noChangeArrowheads="1"/>
          </p:cNvSpPr>
          <p:nvPr/>
        </p:nvSpPr>
        <p:spPr bwMode="auto">
          <a:xfrm>
            <a:off x="179388" y="6632575"/>
            <a:ext cx="90344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  Projections </a:t>
            </a:r>
            <a:r>
              <a:rPr lang="en-US" b="0" dirty="0"/>
              <a:t>of outside forecasters as of 29 April 2015.</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411221"/>
            <a:ext cx="5491897" cy="488839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6"/>
          <p:cNvSpPr txBox="1">
            <a:spLocks noChangeArrowheads="1"/>
          </p:cNvSpPr>
          <p:nvPr/>
        </p:nvSpPr>
        <p:spPr bwMode="auto">
          <a:xfrm>
            <a:off x="266700" y="179388"/>
            <a:ext cx="8686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r>
              <a:rPr lang="en-US" sz="2400">
                <a:solidFill>
                  <a:srgbClr val="960000"/>
                </a:solidFill>
              </a:rPr>
              <a:t>Table 5.A  </a:t>
            </a:r>
            <a:r>
              <a:rPr lang="en-US" sz="2400" b="0"/>
              <a:t>Conditioning path for Bank Rate implied by forward market interest rates</a:t>
            </a:r>
            <a:r>
              <a:rPr lang="en-US" sz="2400" b="0" baseline="30000"/>
              <a:t>(a)</a:t>
            </a:r>
            <a:endParaRPr lang="en-US" sz="2400" b="0">
              <a:cs typeface="Arial" charset="0"/>
            </a:endParaRPr>
          </a:p>
        </p:txBody>
      </p:sp>
      <p:sp>
        <p:nvSpPr>
          <p:cNvPr id="4099" name="Rectangle 1"/>
          <p:cNvSpPr>
            <a:spLocks noChangeArrowheads="1"/>
          </p:cNvSpPr>
          <p:nvPr/>
        </p:nvSpPr>
        <p:spPr bwMode="auto">
          <a:xfrm>
            <a:off x="179388" y="6421120"/>
            <a:ext cx="860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15900" indent="-215900"/>
            <a:r>
              <a:rPr lang="en-US" b="0" dirty="0" smtClean="0"/>
              <a:t>(a)	The </a:t>
            </a:r>
            <a:r>
              <a:rPr lang="en-US" b="0" dirty="0"/>
              <a:t>data are fifteen working day averages of one-day forward rates to 7 May 2015 and 4 February </a:t>
            </a:r>
            <a:r>
              <a:rPr lang="en-US" b="0" dirty="0" smtClean="0"/>
              <a:t>2015 respectively</a:t>
            </a:r>
            <a:r>
              <a:rPr lang="en-US" b="0" dirty="0"/>
              <a:t>. </a:t>
            </a:r>
            <a:r>
              <a:rPr lang="en-US" b="0" dirty="0" smtClean="0"/>
              <a:t> The </a:t>
            </a:r>
            <a:r>
              <a:rPr lang="en-US" b="0" dirty="0"/>
              <a:t>curve is based on overnight index swap rates.</a:t>
            </a:r>
          </a:p>
          <a:p>
            <a:pPr marL="215900" indent="-215900"/>
            <a:r>
              <a:rPr lang="en-US" b="0" dirty="0"/>
              <a:t>(b</a:t>
            </a:r>
            <a:r>
              <a:rPr lang="en-US" b="0" dirty="0" smtClean="0"/>
              <a:t>)	May </a:t>
            </a:r>
            <a:r>
              <a:rPr lang="en-US" b="0" dirty="0"/>
              <a:t>figure for 2015 Q2 is an </a:t>
            </a:r>
            <a:r>
              <a:rPr lang="en-US" b="0" dirty="0" smtClean="0"/>
              <a:t>average of </a:t>
            </a:r>
            <a:r>
              <a:rPr lang="en-US" b="0" dirty="0" err="1"/>
              <a:t>realised</a:t>
            </a:r>
            <a:r>
              <a:rPr lang="en-US" b="0" dirty="0"/>
              <a:t> spot rates to 7 May 2015, and forward rates thereafter.</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52600"/>
            <a:ext cx="8705532" cy="219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79388" y="169863"/>
            <a:ext cx="88757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5.3  </a:t>
            </a:r>
            <a:r>
              <a:rPr lang="en-US" sz="2400" b="0"/>
              <a:t>GDP projection based on market interest rate expectations and £375 billion purchased assets</a:t>
            </a:r>
          </a:p>
          <a:p>
            <a:endParaRPr lang="en-US" sz="2400" b="0">
              <a:cs typeface="Arial" charset="0"/>
            </a:endParaRPr>
          </a:p>
        </p:txBody>
      </p:sp>
      <p:sp>
        <p:nvSpPr>
          <p:cNvPr id="5123" name="Rectangle 3"/>
          <p:cNvSpPr>
            <a:spLocks noChangeArrowheads="1"/>
          </p:cNvSpPr>
          <p:nvPr/>
        </p:nvSpPr>
        <p:spPr bwMode="auto">
          <a:xfrm>
            <a:off x="179388" y="5894368"/>
            <a:ext cx="881538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The </a:t>
            </a:r>
            <a:r>
              <a:rPr lang="en-US" b="0" dirty="0"/>
              <a:t>fan chart depicts the probability of various outcomes for GDP growth.  It has been conditioned on the assumption that the stock of purchased assets financed by the issuance of central bank reserves remains at £375 billion throughout the forecast period.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a:t>
            </a:r>
            <a:r>
              <a:rPr lang="en-US" b="0" dirty="0" err="1"/>
              <a:t>judgement</a:t>
            </a:r>
            <a:r>
              <a:rPr lang="en-US" b="0" dirty="0"/>
              <a: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US" b="0" i="1" dirty="0"/>
              <a:t>Inflation Report</a:t>
            </a:r>
            <a:r>
              <a:rPr lang="en-US" b="0" dirty="0"/>
              <a:t> for a fuller description of the fan chart and what it represents. </a:t>
            </a:r>
            <a:endParaRPr lang="en-GB" b="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159762"/>
            <a:ext cx="5357785" cy="441899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79388" y="169863"/>
            <a:ext cx="8875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Chart 5.4  </a:t>
            </a:r>
            <a:r>
              <a:rPr lang="en-US" sz="2400" b="0"/>
              <a:t>Inflation probabilities relative to the target</a:t>
            </a:r>
            <a:endParaRPr lang="en-US" sz="2400" b="0">
              <a:cs typeface="Arial" charset="0"/>
            </a:endParaRPr>
          </a:p>
        </p:txBody>
      </p:sp>
      <p:sp>
        <p:nvSpPr>
          <p:cNvPr id="6147" name="Rectangle 3"/>
          <p:cNvSpPr>
            <a:spLocks noChangeArrowheads="1"/>
          </p:cNvSpPr>
          <p:nvPr/>
        </p:nvSpPr>
        <p:spPr bwMode="auto">
          <a:xfrm>
            <a:off x="179388" y="6348710"/>
            <a:ext cx="8815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The </a:t>
            </a:r>
            <a:r>
              <a:rPr lang="en-US" b="0" dirty="0"/>
              <a:t>May and February swathes in this chart are derived from the same distributions </a:t>
            </a:r>
            <a:r>
              <a:rPr lang="en-US" b="0" dirty="0" smtClean="0"/>
              <a:t>as </a:t>
            </a:r>
            <a:r>
              <a:rPr lang="en-US" dirty="0" smtClean="0"/>
              <a:t>Charts </a:t>
            </a:r>
            <a:r>
              <a:rPr lang="en-US" dirty="0"/>
              <a:t>5.1 </a:t>
            </a:r>
            <a:r>
              <a:rPr lang="en-US" b="0" dirty="0"/>
              <a:t>and </a:t>
            </a:r>
            <a:r>
              <a:rPr lang="en-US" dirty="0"/>
              <a:t>5.2 </a:t>
            </a:r>
            <a:r>
              <a:rPr lang="en-US" b="0" dirty="0"/>
              <a:t>respectively</a:t>
            </a:r>
            <a:r>
              <a:rPr lang="en-US" b="0" dirty="0" smtClean="0"/>
              <a:t>.  </a:t>
            </a:r>
            <a:r>
              <a:rPr lang="en-US" b="0" dirty="0"/>
              <a:t>They indicate the assessed probability of inflation relative </a:t>
            </a:r>
            <a:r>
              <a:rPr lang="en-US" b="0" dirty="0" smtClean="0"/>
              <a:t>to the </a:t>
            </a:r>
            <a:r>
              <a:rPr lang="en-US" b="0" dirty="0"/>
              <a:t>target in each quarter of the forecast period</a:t>
            </a:r>
            <a:r>
              <a:rPr lang="en-US" b="0" dirty="0" smtClean="0"/>
              <a:t>.  </a:t>
            </a:r>
            <a:r>
              <a:rPr lang="en-US" b="0" dirty="0"/>
              <a:t>The 5 percentage points width of the </a:t>
            </a:r>
            <a:r>
              <a:rPr lang="en-US" b="0" dirty="0" smtClean="0"/>
              <a:t>swathes reflects </a:t>
            </a:r>
            <a:r>
              <a:rPr lang="en-US" b="0" dirty="0"/>
              <a:t>the fact that there is uncertainty about the precise probability in any given quarter, but</a:t>
            </a:r>
          </a:p>
          <a:p>
            <a:r>
              <a:rPr lang="en-US" b="0" dirty="0"/>
              <a:t>they should not be interpreted as confidence intervals.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0419" y="990600"/>
            <a:ext cx="5793649" cy="4854863"/>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79388" y="179388"/>
            <a:ext cx="88312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2400">
                <a:solidFill>
                  <a:srgbClr val="960000"/>
                </a:solidFill>
              </a:rPr>
              <a:t>Table 5.B  </a:t>
            </a:r>
            <a:r>
              <a:rPr lang="en-US" sz="2400" b="0"/>
              <a:t>MPC key judgements</a:t>
            </a:r>
            <a:r>
              <a:rPr lang="en-GB" sz="2400" b="0" baseline="30000"/>
              <a:t>(a)(b)</a:t>
            </a:r>
            <a:endParaRPr lang="en-US" b="0" baseline="30000">
              <a:latin typeface="Times New Roman" pitchFamily="18" charset="0"/>
            </a:endParaRPr>
          </a:p>
        </p:txBody>
      </p:sp>
      <p:sp>
        <p:nvSpPr>
          <p:cNvPr id="7171" name="Rectangle 3"/>
          <p:cNvSpPr>
            <a:spLocks noChangeArrowheads="1"/>
          </p:cNvSpPr>
          <p:nvPr/>
        </p:nvSpPr>
        <p:spPr bwMode="auto">
          <a:xfrm>
            <a:off x="79375" y="6575425"/>
            <a:ext cx="84264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endParaRPr lang="en-GB" b="0"/>
          </a:p>
        </p:txBody>
      </p:sp>
      <p:sp>
        <p:nvSpPr>
          <p:cNvPr id="7172" name="TextBox 2"/>
          <p:cNvSpPr txBox="1">
            <a:spLocks noChangeArrowheads="1"/>
          </p:cNvSpPr>
          <p:nvPr/>
        </p:nvSpPr>
        <p:spPr bwMode="auto">
          <a:xfrm>
            <a:off x="4587875" y="911225"/>
            <a:ext cx="450373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r>
              <a:rPr lang="en-US" b="0" dirty="0"/>
              <a:t>Sources</a:t>
            </a:r>
            <a:r>
              <a:rPr lang="en-US" b="0" dirty="0" smtClean="0"/>
              <a:t>:  Bank </a:t>
            </a:r>
            <a:r>
              <a:rPr lang="en-US" b="0" dirty="0"/>
              <a:t>of England, BDRC Continental </a:t>
            </a:r>
            <a:r>
              <a:rPr lang="en-US" b="0" i="1" dirty="0"/>
              <a:t>SME Finance Monitor</a:t>
            </a:r>
            <a:r>
              <a:rPr lang="en-US" b="0" dirty="0"/>
              <a:t>, Bloomberg, </a:t>
            </a:r>
            <a:r>
              <a:rPr lang="en-US" b="0" dirty="0" err="1"/>
              <a:t>BofA</a:t>
            </a:r>
            <a:r>
              <a:rPr lang="en-US" b="0" dirty="0"/>
              <a:t> Merrill Lynch </a:t>
            </a:r>
            <a:r>
              <a:rPr lang="en-US" b="0" dirty="0" smtClean="0"/>
              <a:t>Global Research</a:t>
            </a:r>
            <a:r>
              <a:rPr lang="en-US" b="0" dirty="0"/>
              <a:t>, used with permission, British Household Panel Survey, Department for Business, Innovation and </a:t>
            </a:r>
            <a:r>
              <a:rPr lang="en-US" b="0" dirty="0" smtClean="0"/>
              <a:t>Skills, Eurostat</a:t>
            </a:r>
            <a:r>
              <a:rPr lang="en-US" b="0" dirty="0"/>
              <a:t>, IMF </a:t>
            </a:r>
            <a:r>
              <a:rPr lang="en-US" b="0" i="1" dirty="0"/>
              <a:t>World Economic Outlook </a:t>
            </a:r>
            <a:r>
              <a:rPr lang="en-US" b="0" dirty="0"/>
              <a:t>(</a:t>
            </a:r>
            <a:r>
              <a:rPr lang="en-US" b="0" i="1" dirty="0"/>
              <a:t>WEO</a:t>
            </a:r>
            <a:r>
              <a:rPr lang="en-US" b="0" dirty="0"/>
              <a:t>), ONS, US Bureau of Economic Analysis and Bank calculations</a:t>
            </a:r>
            <a:r>
              <a:rPr lang="en-US" b="0" dirty="0" smtClean="0"/>
              <a:t>.</a:t>
            </a:r>
          </a:p>
          <a:p>
            <a:endParaRPr lang="en-US" b="0" dirty="0"/>
          </a:p>
          <a:p>
            <a:pPr marL="216000" indent="-216000"/>
            <a:r>
              <a:rPr lang="en-US" b="0" dirty="0"/>
              <a:t>(a</a:t>
            </a:r>
            <a:r>
              <a:rPr lang="en-US" b="0" dirty="0" smtClean="0"/>
              <a:t>)	The </a:t>
            </a:r>
            <a:r>
              <a:rPr lang="en-US" b="0" dirty="0"/>
              <a:t>MPC’s projections for GDP growth, CPI inflation and unemployment (as presented in the fan charts) </a:t>
            </a:r>
            <a:r>
              <a:rPr lang="en-US" b="0" dirty="0" smtClean="0"/>
              <a:t>are underpinned </a:t>
            </a:r>
            <a:r>
              <a:rPr lang="en-US" b="0" dirty="0"/>
              <a:t>by four key </a:t>
            </a:r>
            <a:r>
              <a:rPr lang="en-US" b="0" dirty="0" err="1"/>
              <a:t>judgements</a:t>
            </a:r>
            <a:r>
              <a:rPr lang="en-US" b="0" dirty="0" smtClean="0"/>
              <a:t>.  The </a:t>
            </a:r>
            <a:r>
              <a:rPr lang="en-US" b="0" dirty="0"/>
              <a:t>mapping from the key </a:t>
            </a:r>
            <a:r>
              <a:rPr lang="en-US" b="0" dirty="0" err="1"/>
              <a:t>judgements</a:t>
            </a:r>
            <a:r>
              <a:rPr lang="en-US" b="0" dirty="0"/>
              <a:t> to individual variables is </a:t>
            </a:r>
            <a:r>
              <a:rPr lang="en-US" b="0" dirty="0" smtClean="0"/>
              <a:t>not precise</a:t>
            </a:r>
            <a:r>
              <a:rPr lang="en-US" b="0" dirty="0"/>
              <a:t>, but the profiles in the table should be viewed as broadly consistent with the MPC’s key </a:t>
            </a:r>
            <a:r>
              <a:rPr lang="en-US" b="0" dirty="0" err="1"/>
              <a:t>judgements</a:t>
            </a:r>
            <a:r>
              <a:rPr lang="en-US" b="0" dirty="0"/>
              <a:t>.</a:t>
            </a:r>
          </a:p>
          <a:p>
            <a:pPr marL="216000" indent="-216000"/>
            <a:r>
              <a:rPr lang="en-US" b="0" dirty="0"/>
              <a:t>(b</a:t>
            </a:r>
            <a:r>
              <a:rPr lang="en-US" b="0" dirty="0" smtClean="0"/>
              <a:t>)	Figures </a:t>
            </a:r>
            <a:r>
              <a:rPr lang="en-US" b="0" dirty="0"/>
              <a:t>show calendar-year growth rates unless otherwise stated</a:t>
            </a:r>
            <a:r>
              <a:rPr lang="en-US" b="0" dirty="0" smtClean="0"/>
              <a:t>.  </a:t>
            </a:r>
            <a:r>
              <a:rPr lang="en-US" b="0" dirty="0"/>
              <a:t>Figures in parentheses show </a:t>
            </a:r>
            <a:r>
              <a:rPr lang="en-US" b="0" dirty="0" smtClean="0"/>
              <a:t>the corresponding </a:t>
            </a:r>
            <a:r>
              <a:rPr lang="en-US" b="0" dirty="0"/>
              <a:t>projections in the February 2015 </a:t>
            </a:r>
            <a:r>
              <a:rPr lang="en-US" b="0" i="1" dirty="0"/>
              <a:t>Inflation Report</a:t>
            </a:r>
            <a:r>
              <a:rPr lang="en-US" b="0" dirty="0"/>
              <a:t>.</a:t>
            </a:r>
          </a:p>
          <a:p>
            <a:pPr marL="216000" indent="-216000"/>
            <a:r>
              <a:rPr lang="en-US" b="0" dirty="0"/>
              <a:t>(c</a:t>
            </a:r>
            <a:r>
              <a:rPr lang="en-US" b="0" dirty="0" smtClean="0"/>
              <a:t>)	Chained-volume </a:t>
            </a:r>
            <a:r>
              <a:rPr lang="en-US" b="0" dirty="0"/>
              <a:t>measure. </a:t>
            </a:r>
            <a:r>
              <a:rPr lang="en-US" b="0" dirty="0" smtClean="0"/>
              <a:t> Constructed </a:t>
            </a:r>
            <a:r>
              <a:rPr lang="en-US" b="0" dirty="0"/>
              <a:t>using real GDP growth rates of 146 countries weighted </a:t>
            </a:r>
            <a:r>
              <a:rPr lang="en-US" b="0" dirty="0" smtClean="0"/>
              <a:t>according to </a:t>
            </a:r>
            <a:r>
              <a:rPr lang="en-US" b="0" dirty="0"/>
              <a:t>their shares in UK exports.</a:t>
            </a:r>
          </a:p>
          <a:p>
            <a:pPr marL="216000" indent="-216000"/>
            <a:r>
              <a:rPr lang="en-US" b="0" dirty="0"/>
              <a:t>(d</a:t>
            </a:r>
            <a:r>
              <a:rPr lang="en-US" b="0" dirty="0" smtClean="0"/>
              <a:t>)	Chained-volume </a:t>
            </a:r>
            <a:r>
              <a:rPr lang="en-US" b="0" dirty="0"/>
              <a:t>measure. </a:t>
            </a:r>
            <a:r>
              <a:rPr lang="en-US" b="0" dirty="0" smtClean="0"/>
              <a:t> Constructed </a:t>
            </a:r>
            <a:r>
              <a:rPr lang="en-US" b="0" dirty="0"/>
              <a:t>using real GDP growth rates of 147 countries weighted </a:t>
            </a:r>
            <a:r>
              <a:rPr lang="en-US" b="0" dirty="0" smtClean="0"/>
              <a:t>according to </a:t>
            </a:r>
            <a:r>
              <a:rPr lang="en-US" b="0" dirty="0"/>
              <a:t>their shares in world GDP using the IMF's purchasing power parity (PPP) weights.</a:t>
            </a:r>
          </a:p>
          <a:p>
            <a:pPr marL="216000" indent="-216000"/>
            <a:r>
              <a:rPr lang="en-GB" b="0" dirty="0"/>
              <a:t>(e</a:t>
            </a:r>
            <a:r>
              <a:rPr lang="en-GB" b="0" dirty="0" smtClean="0"/>
              <a:t>)	Chained-volume </a:t>
            </a:r>
            <a:r>
              <a:rPr lang="en-GB" b="0" dirty="0"/>
              <a:t>measure.</a:t>
            </a:r>
          </a:p>
          <a:p>
            <a:pPr marL="216000" indent="-216000"/>
            <a:r>
              <a:rPr lang="en-GB" b="0" dirty="0"/>
              <a:t>(f) </a:t>
            </a:r>
            <a:r>
              <a:rPr lang="en-GB" b="0" dirty="0" smtClean="0"/>
              <a:t>	Chained-volume </a:t>
            </a:r>
            <a:r>
              <a:rPr lang="en-GB" b="0" dirty="0"/>
              <a:t>measure.</a:t>
            </a:r>
          </a:p>
          <a:p>
            <a:pPr marL="216000" indent="-216000"/>
            <a:r>
              <a:rPr lang="en-US" b="0" dirty="0"/>
              <a:t>(</a:t>
            </a:r>
            <a:r>
              <a:rPr lang="en-US" b="0" dirty="0" smtClean="0"/>
              <a:t>g)	Average </a:t>
            </a:r>
            <a:r>
              <a:rPr lang="en-US" b="0" dirty="0"/>
              <a:t>level in Q4</a:t>
            </a:r>
            <a:r>
              <a:rPr lang="en-US" b="0" dirty="0" smtClean="0"/>
              <a:t>.  Dollars </a:t>
            </a:r>
            <a:r>
              <a:rPr lang="en-US" b="0" dirty="0"/>
              <a:t>per barrel. </a:t>
            </a:r>
            <a:r>
              <a:rPr lang="en-US" b="0" dirty="0" smtClean="0"/>
              <a:t> Projection </a:t>
            </a:r>
            <a:r>
              <a:rPr lang="en-US" b="0" dirty="0"/>
              <a:t>based on monthly Brent futures prices.</a:t>
            </a:r>
          </a:p>
          <a:p>
            <a:pPr marL="216000" indent="-216000"/>
            <a:r>
              <a:rPr lang="en-US" b="0" dirty="0"/>
              <a:t>(</a:t>
            </a:r>
            <a:r>
              <a:rPr lang="en-US" b="0" dirty="0" smtClean="0"/>
              <a:t>h)	Level </a:t>
            </a:r>
            <a:r>
              <a:rPr lang="en-US" b="0" dirty="0"/>
              <a:t>in Q4</a:t>
            </a:r>
            <a:r>
              <a:rPr lang="en-US" b="0" dirty="0" smtClean="0"/>
              <a:t>.  Percentage </a:t>
            </a:r>
            <a:r>
              <a:rPr lang="en-US" b="0" dirty="0"/>
              <a:t>point spread over reference rates</a:t>
            </a:r>
            <a:r>
              <a:rPr lang="en-US" b="0" dirty="0" smtClean="0"/>
              <a:t>.  </a:t>
            </a:r>
            <a:r>
              <a:rPr lang="en-US" b="0" dirty="0"/>
              <a:t>Based on a weighted average of household </a:t>
            </a:r>
            <a:r>
              <a:rPr lang="en-US" b="0" dirty="0" smtClean="0"/>
              <a:t>and corporate </a:t>
            </a:r>
            <a:r>
              <a:rPr lang="en-US" b="0" dirty="0"/>
              <a:t>loan and deposit spreads over appropriate risk-free rates</a:t>
            </a:r>
            <a:r>
              <a:rPr lang="en-US" b="0" dirty="0" smtClean="0"/>
              <a:t>.  </a:t>
            </a:r>
            <a:r>
              <a:rPr lang="en-US" b="0" dirty="0"/>
              <a:t>Indexed to equal zero in 2007 Q3.</a:t>
            </a:r>
          </a:p>
          <a:p>
            <a:pPr marL="216000" indent="-216000"/>
            <a:r>
              <a:rPr lang="en-US" b="0" dirty="0"/>
              <a:t>(</a:t>
            </a:r>
            <a:r>
              <a:rPr lang="en-US" b="0" dirty="0" smtClean="0"/>
              <a:t>i)	Based </a:t>
            </a:r>
            <a:r>
              <a:rPr lang="en-US" b="0" dirty="0"/>
              <a:t>on the weighted average of spreads for households and large companies over 2003 and 2004 </a:t>
            </a:r>
            <a:r>
              <a:rPr lang="en-US" b="0" dirty="0" smtClean="0"/>
              <a:t>relative to </a:t>
            </a:r>
            <a:r>
              <a:rPr lang="en-US" b="0" dirty="0"/>
              <a:t>the level in 2007 Q3. </a:t>
            </a:r>
            <a:r>
              <a:rPr lang="en-US" b="0" dirty="0" smtClean="0"/>
              <a:t> Data </a:t>
            </a:r>
            <a:r>
              <a:rPr lang="en-US" b="0" dirty="0"/>
              <a:t>used to construct the SME spread are not available for that period</a:t>
            </a:r>
            <a:r>
              <a:rPr lang="en-US" b="0" dirty="0" smtClean="0"/>
              <a:t>.  The period </a:t>
            </a:r>
            <a:r>
              <a:rPr lang="en-US" b="0" dirty="0"/>
              <a:t>is chosen as broadly representative of one where spreads were neither unusually tight nor </a:t>
            </a:r>
            <a:r>
              <a:rPr lang="en-US" b="0" dirty="0" smtClean="0"/>
              <a:t>unusually </a:t>
            </a:r>
            <a:r>
              <a:rPr lang="en-GB" b="0" dirty="0" smtClean="0"/>
              <a:t>loose</a:t>
            </a:r>
            <a:r>
              <a:rPr lang="en-GB" b="0" dirty="0"/>
              <a:t>.</a:t>
            </a:r>
          </a:p>
          <a:p>
            <a:pPr marL="216000" indent="-216000"/>
            <a:r>
              <a:rPr lang="en-US" b="0" dirty="0"/>
              <a:t>(</a:t>
            </a:r>
            <a:r>
              <a:rPr lang="en-US" b="0" dirty="0" smtClean="0"/>
              <a:t>j)	Calendar-year </a:t>
            </a:r>
            <a:r>
              <a:rPr lang="en-US" b="0" dirty="0"/>
              <a:t>average. </a:t>
            </a:r>
            <a:r>
              <a:rPr lang="en-US" b="0" dirty="0" smtClean="0"/>
              <a:t> Percentage </a:t>
            </a:r>
            <a:r>
              <a:rPr lang="en-US" b="0" dirty="0"/>
              <a:t>of total available household resources.</a:t>
            </a:r>
          </a:p>
          <a:p>
            <a:pPr marL="216000" indent="-216000"/>
            <a:r>
              <a:rPr lang="en-US" b="0" dirty="0"/>
              <a:t>(</a:t>
            </a:r>
            <a:r>
              <a:rPr lang="en-US" b="0" dirty="0" smtClean="0"/>
              <a:t>k)	Calendar-year </a:t>
            </a:r>
            <a:r>
              <a:rPr lang="en-US" b="0" dirty="0"/>
              <a:t>average</a:t>
            </a:r>
            <a:r>
              <a:rPr lang="en-US" b="0" dirty="0" smtClean="0"/>
              <a:t>.  </a:t>
            </a:r>
            <a:r>
              <a:rPr lang="en-US" b="0" dirty="0"/>
              <a:t>Chained-volume business investment as a percentage of GDP.</a:t>
            </a:r>
          </a:p>
          <a:p>
            <a:pPr marL="216000" indent="-216000"/>
            <a:r>
              <a:rPr lang="en-US" b="0" dirty="0"/>
              <a:t>(</a:t>
            </a:r>
            <a:r>
              <a:rPr lang="en-US" b="0" dirty="0" smtClean="0"/>
              <a:t>l)	GDP </a:t>
            </a:r>
            <a:r>
              <a:rPr lang="en-US" b="0" dirty="0"/>
              <a:t>per hour worked. </a:t>
            </a:r>
            <a:r>
              <a:rPr lang="en-US" b="0" dirty="0" smtClean="0"/>
              <a:t> GDP </a:t>
            </a:r>
            <a:r>
              <a:rPr lang="en-US" b="0" dirty="0"/>
              <a:t>at market prices is based on the mode of the MPC’s </a:t>
            </a:r>
            <a:r>
              <a:rPr lang="en-US" b="0" dirty="0" err="1"/>
              <a:t>backcast</a:t>
            </a:r>
            <a:r>
              <a:rPr lang="en-US" b="0" dirty="0" smtClean="0"/>
              <a:t>.  Hours worked have </a:t>
            </a:r>
            <a:r>
              <a:rPr lang="en-US" b="0" dirty="0"/>
              <a:t>been adjusted for expected revisions to the ONS population estimates to incorporate the latest </a:t>
            </a:r>
            <a:r>
              <a:rPr lang="en-US" b="0" dirty="0" smtClean="0"/>
              <a:t>data </a:t>
            </a:r>
            <a:r>
              <a:rPr lang="en-GB" b="0" dirty="0" smtClean="0"/>
              <a:t>on </a:t>
            </a:r>
            <a:r>
              <a:rPr lang="en-GB" b="0" dirty="0"/>
              <a:t>net migration.</a:t>
            </a:r>
          </a:p>
          <a:p>
            <a:pPr marL="216000" indent="-216000"/>
            <a:r>
              <a:rPr lang="en-US" b="0" dirty="0"/>
              <a:t>(</a:t>
            </a:r>
            <a:r>
              <a:rPr lang="en-US" b="0" dirty="0" smtClean="0"/>
              <a:t>m)	Level </a:t>
            </a:r>
            <a:r>
              <a:rPr lang="en-US" b="0" dirty="0"/>
              <a:t>in Q4. </a:t>
            </a:r>
            <a:r>
              <a:rPr lang="en-US" b="0" dirty="0" smtClean="0"/>
              <a:t> Percentage </a:t>
            </a:r>
            <a:r>
              <a:rPr lang="en-US" b="0" dirty="0"/>
              <a:t>of the 16+ population.</a:t>
            </a:r>
          </a:p>
          <a:p>
            <a:pPr marL="216000" indent="-216000"/>
            <a:r>
              <a:rPr lang="en-US" b="0" dirty="0"/>
              <a:t>(</a:t>
            </a:r>
            <a:r>
              <a:rPr lang="en-US" b="0" dirty="0" smtClean="0"/>
              <a:t>n)	Level </a:t>
            </a:r>
            <a:r>
              <a:rPr lang="en-US" b="0" dirty="0"/>
              <a:t>in Q4</a:t>
            </a:r>
            <a:r>
              <a:rPr lang="en-US" b="0" dirty="0" smtClean="0"/>
              <a:t>.  </a:t>
            </a:r>
            <a:r>
              <a:rPr lang="en-US" b="0" dirty="0"/>
              <a:t>Average weekly hours worked, in main job and second job.</a:t>
            </a:r>
          </a:p>
          <a:p>
            <a:pPr marL="216000" indent="-216000"/>
            <a:r>
              <a:rPr lang="en-US" b="0" dirty="0"/>
              <a:t>(</a:t>
            </a:r>
            <a:r>
              <a:rPr lang="en-US" b="0" dirty="0" smtClean="0"/>
              <a:t>o)	Four-quarter </a:t>
            </a:r>
            <a:r>
              <a:rPr lang="en-US" b="0" dirty="0"/>
              <a:t>inflation rate in Q4. </a:t>
            </a:r>
            <a:r>
              <a:rPr lang="en-US" b="0" dirty="0" smtClean="0"/>
              <a:t> Excludes </a:t>
            </a:r>
            <a:r>
              <a:rPr lang="en-US" b="0" dirty="0"/>
              <a:t>the impact of missing trader intra-community fraud.</a:t>
            </a:r>
          </a:p>
          <a:p>
            <a:pPr marL="216000" indent="-216000"/>
            <a:r>
              <a:rPr lang="en-US" b="0" dirty="0"/>
              <a:t>(</a:t>
            </a:r>
            <a:r>
              <a:rPr lang="en-US" b="0" dirty="0" smtClean="0"/>
              <a:t>p)	Four-quarter </a:t>
            </a:r>
            <a:r>
              <a:rPr lang="en-US" b="0" dirty="0"/>
              <a:t>growth in unit </a:t>
            </a:r>
            <a:r>
              <a:rPr lang="en-US" b="0" dirty="0" err="1"/>
              <a:t>labour</a:t>
            </a:r>
            <a:r>
              <a:rPr lang="en-US" b="0" dirty="0"/>
              <a:t> costs in Q4. </a:t>
            </a:r>
            <a:r>
              <a:rPr lang="en-US" b="0" dirty="0" smtClean="0"/>
              <a:t> Whole-economy </a:t>
            </a:r>
            <a:r>
              <a:rPr lang="en-US" b="0" dirty="0"/>
              <a:t>total </a:t>
            </a:r>
            <a:r>
              <a:rPr lang="en-US" b="0" dirty="0" err="1"/>
              <a:t>labour</a:t>
            </a:r>
            <a:r>
              <a:rPr lang="en-US" b="0" dirty="0"/>
              <a:t> costs divided by GDP </a:t>
            </a:r>
            <a:r>
              <a:rPr lang="en-US" b="0" dirty="0" smtClean="0"/>
              <a:t>at market </a:t>
            </a:r>
            <a:r>
              <a:rPr lang="en-US" b="0" dirty="0"/>
              <a:t>prices, based on the mode of the MPC’s GDP </a:t>
            </a:r>
            <a:r>
              <a:rPr lang="en-US" b="0" dirty="0" err="1"/>
              <a:t>backcast</a:t>
            </a:r>
            <a:r>
              <a:rPr lang="en-US" b="0" dirty="0"/>
              <a:t>. </a:t>
            </a:r>
            <a:r>
              <a:rPr lang="en-US" b="0" dirty="0" smtClean="0"/>
              <a:t> Total </a:t>
            </a:r>
            <a:r>
              <a:rPr lang="en-US" b="0" dirty="0" err="1"/>
              <a:t>labour</a:t>
            </a:r>
            <a:r>
              <a:rPr lang="en-US" b="0" dirty="0"/>
              <a:t> costs comprise </a:t>
            </a:r>
            <a:r>
              <a:rPr lang="en-US" b="0" dirty="0" smtClean="0"/>
              <a:t>compensation of </a:t>
            </a:r>
            <a:r>
              <a:rPr lang="en-US" b="0" dirty="0"/>
              <a:t>employees and the </a:t>
            </a:r>
            <a:r>
              <a:rPr lang="en-US" b="0" dirty="0" err="1"/>
              <a:t>labour</a:t>
            </a:r>
            <a:r>
              <a:rPr lang="en-US" b="0" dirty="0"/>
              <a:t> share multiplied by mixed income.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84" y="727420"/>
            <a:ext cx="4022418" cy="5955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6"/>
          <p:cNvSpPr txBox="1">
            <a:spLocks noChangeArrowheads="1"/>
          </p:cNvSpPr>
          <p:nvPr/>
        </p:nvSpPr>
        <p:spPr bwMode="auto">
          <a:xfrm>
            <a:off x="266700" y="179388"/>
            <a:ext cx="868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b="1">
                <a:solidFill>
                  <a:schemeClr val="tx1"/>
                </a:solidFill>
                <a:latin typeface="Arial" charset="0"/>
                <a:ea typeface="MS PGothic" pitchFamily="34" charset="-128"/>
              </a:defRPr>
            </a:lvl1pPr>
            <a:lvl2pPr marL="742950" indent="-285750" eaLnBrk="0" hangingPunct="0">
              <a:defRPr sz="800" b="1">
                <a:solidFill>
                  <a:schemeClr val="tx1"/>
                </a:solidFill>
                <a:latin typeface="Arial" charset="0"/>
                <a:ea typeface="MS PGothic" pitchFamily="34" charset="-128"/>
              </a:defRPr>
            </a:lvl2pPr>
            <a:lvl3pPr marL="1143000" indent="-228600" eaLnBrk="0" hangingPunct="0">
              <a:defRPr sz="800" b="1">
                <a:solidFill>
                  <a:schemeClr val="tx1"/>
                </a:solidFill>
                <a:latin typeface="Arial" charset="0"/>
                <a:ea typeface="MS PGothic" pitchFamily="34" charset="-128"/>
              </a:defRPr>
            </a:lvl3pPr>
            <a:lvl4pPr marL="1600200" indent="-228600" eaLnBrk="0" hangingPunct="0">
              <a:defRPr sz="800" b="1">
                <a:solidFill>
                  <a:schemeClr val="tx1"/>
                </a:solidFill>
                <a:latin typeface="Arial" charset="0"/>
                <a:ea typeface="MS PGothic" pitchFamily="34" charset="-128"/>
              </a:defRPr>
            </a:lvl4pPr>
            <a:lvl5pPr marL="2057400" indent="-228600" eaLnBrk="0" hangingPunct="0">
              <a:defRPr sz="800" b="1">
                <a:solidFill>
                  <a:schemeClr val="tx1"/>
                </a:solidFill>
                <a:latin typeface="Arial" charset="0"/>
                <a:ea typeface="MS PGothic" pitchFamily="34" charset="-128"/>
              </a:defRPr>
            </a:lvl5pPr>
            <a:lvl6pPr marL="2514600" indent="-228600" eaLnBrk="0" fontAlgn="base" hangingPunct="0">
              <a:spcBef>
                <a:spcPct val="0"/>
              </a:spcBef>
              <a:spcAft>
                <a:spcPct val="0"/>
              </a:spcAft>
              <a:defRPr sz="800" b="1">
                <a:solidFill>
                  <a:schemeClr val="tx1"/>
                </a:solidFill>
                <a:latin typeface="Arial" charset="0"/>
                <a:ea typeface="MS PGothic" pitchFamily="34" charset="-128"/>
              </a:defRPr>
            </a:lvl6pPr>
            <a:lvl7pPr marL="2971800" indent="-228600" eaLnBrk="0" fontAlgn="base" hangingPunct="0">
              <a:spcBef>
                <a:spcPct val="0"/>
              </a:spcBef>
              <a:spcAft>
                <a:spcPct val="0"/>
              </a:spcAft>
              <a:defRPr sz="800" b="1">
                <a:solidFill>
                  <a:schemeClr val="tx1"/>
                </a:solidFill>
                <a:latin typeface="Arial" charset="0"/>
                <a:ea typeface="MS PGothic" pitchFamily="34" charset="-128"/>
              </a:defRPr>
            </a:lvl7pPr>
            <a:lvl8pPr marL="3429000" indent="-228600" eaLnBrk="0" fontAlgn="base" hangingPunct="0">
              <a:spcBef>
                <a:spcPct val="0"/>
              </a:spcBef>
              <a:spcAft>
                <a:spcPct val="0"/>
              </a:spcAft>
              <a:defRPr sz="800" b="1">
                <a:solidFill>
                  <a:schemeClr val="tx1"/>
                </a:solidFill>
                <a:latin typeface="Arial" charset="0"/>
                <a:ea typeface="MS PGothic" pitchFamily="34" charset="-128"/>
              </a:defRPr>
            </a:lvl8pPr>
            <a:lvl9pPr marL="3886200" indent="-228600" eaLnBrk="0" fontAlgn="base" hangingPunct="0">
              <a:spcBef>
                <a:spcPct val="0"/>
              </a:spcBef>
              <a:spcAft>
                <a:spcPct val="0"/>
              </a:spcAft>
              <a:defRPr sz="800" b="1">
                <a:solidFill>
                  <a:schemeClr val="tx1"/>
                </a:solidFill>
                <a:latin typeface="Arial" charset="0"/>
                <a:ea typeface="MS PGothic" pitchFamily="34" charset="-128"/>
              </a:defRPr>
            </a:lvl9pPr>
          </a:lstStyle>
          <a:p>
            <a:r>
              <a:rPr lang="en-US" sz="2400">
                <a:solidFill>
                  <a:srgbClr val="960000"/>
                </a:solidFill>
              </a:rPr>
              <a:t>Table 5.C  </a:t>
            </a:r>
            <a:r>
              <a:rPr lang="en-US" sz="2400" b="0"/>
              <a:t>Monitoring risks to the Committee’s key judgements</a:t>
            </a:r>
            <a:endParaRPr lang="en-US" sz="2400" b="0" baseline="30000">
              <a:latin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447" y="647700"/>
            <a:ext cx="7797072" cy="6073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79388" y="169863"/>
            <a:ext cx="8875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960000"/>
                </a:solidFill>
              </a:rPr>
              <a:t>Table 5.D  </a:t>
            </a:r>
            <a:r>
              <a:rPr lang="en-US" sz="2400" b="0"/>
              <a:t>Indicative projections consistent with the MPC’s modal </a:t>
            </a:r>
            <a:r>
              <a:rPr lang="en-GB" sz="2400" b="0"/>
              <a:t>projections</a:t>
            </a:r>
            <a:r>
              <a:rPr lang="en-GB" sz="2400" b="0" baseline="30000"/>
              <a:t>(a)</a:t>
            </a:r>
            <a:endParaRPr lang="en-US" sz="2400" b="0">
              <a:cs typeface="Arial" charset="0"/>
            </a:endParaRPr>
          </a:p>
        </p:txBody>
      </p:sp>
      <p:sp>
        <p:nvSpPr>
          <p:cNvPr id="9219" name="Rectangle 3"/>
          <p:cNvSpPr>
            <a:spLocks noChangeArrowheads="1"/>
          </p:cNvSpPr>
          <p:nvPr/>
        </p:nvSpPr>
        <p:spPr bwMode="auto">
          <a:xfrm>
            <a:off x="179388" y="5325725"/>
            <a:ext cx="881538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216000" indent="-216000"/>
            <a:r>
              <a:rPr lang="en-US" b="0" dirty="0"/>
              <a:t>(</a:t>
            </a:r>
            <a:r>
              <a:rPr lang="en-US" b="0" dirty="0" smtClean="0"/>
              <a:t>a)	These </a:t>
            </a:r>
            <a:r>
              <a:rPr lang="en-US" b="0" dirty="0"/>
              <a:t>projections are produced by Bank staff for the MPC to be consistent with the MPC’s </a:t>
            </a:r>
            <a:r>
              <a:rPr lang="en-US" b="0" dirty="0" smtClean="0"/>
              <a:t>modal projections </a:t>
            </a:r>
            <a:r>
              <a:rPr lang="en-US" b="0" dirty="0"/>
              <a:t>for GDP growth, CPI inflation and unemployment</a:t>
            </a:r>
            <a:r>
              <a:rPr lang="en-US" b="0" dirty="0" smtClean="0"/>
              <a:t>.  </a:t>
            </a:r>
            <a:r>
              <a:rPr lang="en-US" b="0" dirty="0"/>
              <a:t>Figures show </a:t>
            </a:r>
            <a:r>
              <a:rPr lang="en-US" b="0" dirty="0" smtClean="0"/>
              <a:t/>
            </a:r>
            <a:br>
              <a:rPr lang="en-US" b="0" dirty="0" smtClean="0"/>
            </a:br>
            <a:r>
              <a:rPr lang="en-US" b="0" dirty="0" smtClean="0"/>
              <a:t>calendar-year </a:t>
            </a:r>
            <a:r>
              <a:rPr lang="en-US" b="0" dirty="0"/>
              <a:t>growth </a:t>
            </a:r>
            <a:r>
              <a:rPr lang="en-US" b="0" dirty="0" smtClean="0"/>
              <a:t>rates unless </a:t>
            </a:r>
            <a:r>
              <a:rPr lang="en-US" b="0" dirty="0"/>
              <a:t>otherwise stated. </a:t>
            </a:r>
            <a:r>
              <a:rPr lang="en-US" b="0" dirty="0" smtClean="0"/>
              <a:t> Figures </a:t>
            </a:r>
            <a:r>
              <a:rPr lang="en-US" b="0" dirty="0"/>
              <a:t>in parentheses show the corresponding projections in the February </a:t>
            </a:r>
            <a:r>
              <a:rPr lang="en-US" b="0" dirty="0" smtClean="0"/>
              <a:t>2015 </a:t>
            </a:r>
            <a:r>
              <a:rPr lang="en-GB" b="0" i="1" dirty="0" smtClean="0"/>
              <a:t>Inflation </a:t>
            </a:r>
            <a:r>
              <a:rPr lang="en-GB" b="0" i="1" dirty="0"/>
              <a:t>Report</a:t>
            </a:r>
            <a:r>
              <a:rPr lang="en-GB" b="0" dirty="0"/>
              <a:t>.</a:t>
            </a:r>
          </a:p>
          <a:p>
            <a:pPr marL="216000" indent="-216000"/>
            <a:r>
              <a:rPr lang="en-US" b="0" dirty="0"/>
              <a:t>(</a:t>
            </a:r>
            <a:r>
              <a:rPr lang="en-US" b="0" dirty="0" smtClean="0"/>
              <a:t>b)	Chained-volume </a:t>
            </a:r>
            <a:r>
              <a:rPr lang="en-US" b="0" dirty="0"/>
              <a:t>measure</a:t>
            </a:r>
            <a:r>
              <a:rPr lang="en-US" b="0" dirty="0" smtClean="0"/>
              <a:t>.  </a:t>
            </a:r>
            <a:r>
              <a:rPr lang="en-US" b="0" dirty="0"/>
              <a:t>Includes non-profit institutions serving households.</a:t>
            </a:r>
          </a:p>
          <a:p>
            <a:pPr marL="216000" indent="-216000"/>
            <a:r>
              <a:rPr lang="en-GB" b="0" dirty="0"/>
              <a:t>(</a:t>
            </a:r>
            <a:r>
              <a:rPr lang="en-GB" b="0" dirty="0" smtClean="0"/>
              <a:t>c)	Chained-volume </a:t>
            </a:r>
            <a:r>
              <a:rPr lang="en-GB" b="0" dirty="0"/>
              <a:t>measure.</a:t>
            </a:r>
          </a:p>
          <a:p>
            <a:pPr marL="216000" indent="-216000"/>
            <a:r>
              <a:rPr lang="en-US" b="0" dirty="0"/>
              <a:t>(</a:t>
            </a:r>
            <a:r>
              <a:rPr lang="en-US" b="0" dirty="0" smtClean="0"/>
              <a:t>d)	Chained-volume </a:t>
            </a:r>
            <a:r>
              <a:rPr lang="en-US" b="0" dirty="0"/>
              <a:t>measure. </a:t>
            </a:r>
            <a:r>
              <a:rPr lang="en-US" b="0" dirty="0" smtClean="0"/>
              <a:t> Whole-economy </a:t>
            </a:r>
            <a:r>
              <a:rPr lang="en-US" b="0" dirty="0"/>
              <a:t>measure. </a:t>
            </a:r>
            <a:r>
              <a:rPr lang="en-US" b="0" dirty="0" smtClean="0"/>
              <a:t> Includes </a:t>
            </a:r>
            <a:r>
              <a:rPr lang="en-US" b="0" dirty="0"/>
              <a:t>new dwellings, improvements and </a:t>
            </a:r>
            <a:r>
              <a:rPr lang="en-US" b="0" dirty="0" smtClean="0"/>
              <a:t>spending on </a:t>
            </a:r>
            <a:r>
              <a:rPr lang="en-US" b="0" dirty="0"/>
              <a:t>services associated with the sale and purchase of property.</a:t>
            </a:r>
          </a:p>
          <a:p>
            <a:pPr marL="216000" indent="-216000"/>
            <a:r>
              <a:rPr lang="en-US" b="0" dirty="0"/>
              <a:t>(</a:t>
            </a:r>
            <a:r>
              <a:rPr lang="en-US" b="0" dirty="0" smtClean="0"/>
              <a:t>e)	Chained-volume </a:t>
            </a:r>
            <a:r>
              <a:rPr lang="en-US" b="0" dirty="0"/>
              <a:t>measure</a:t>
            </a:r>
            <a:r>
              <a:rPr lang="en-US" b="0" dirty="0" smtClean="0"/>
              <a:t>.  </a:t>
            </a:r>
            <a:r>
              <a:rPr lang="en-US" b="0" dirty="0"/>
              <a:t>The historical data exclude the impact of missing trader intra-community (</a:t>
            </a:r>
            <a:r>
              <a:rPr lang="en-US" b="0" dirty="0" smtClean="0"/>
              <a:t>MTIC) fraud.  </a:t>
            </a:r>
            <a:r>
              <a:rPr lang="en-US" b="0" dirty="0"/>
              <a:t>Official MTIC-adjusted data are not available for exports, so headline exports data have </a:t>
            </a:r>
            <a:r>
              <a:rPr lang="en-US" b="0" dirty="0" smtClean="0"/>
              <a:t>been adjusted </a:t>
            </a:r>
            <a:r>
              <a:rPr lang="en-US" b="0" dirty="0"/>
              <a:t>by Bank staff for MTIC fraud by an amount equal to the ONS import adjustment.</a:t>
            </a:r>
          </a:p>
          <a:p>
            <a:pPr marL="216000" indent="-216000"/>
            <a:r>
              <a:rPr lang="en-US" b="0" dirty="0"/>
              <a:t>(</a:t>
            </a:r>
            <a:r>
              <a:rPr lang="en-US" b="0" dirty="0" smtClean="0"/>
              <a:t>f)	Chained-volume </a:t>
            </a:r>
            <a:r>
              <a:rPr lang="en-US" b="0" dirty="0"/>
              <a:t>measure. </a:t>
            </a:r>
            <a:r>
              <a:rPr lang="en-US" b="0" dirty="0" smtClean="0"/>
              <a:t> The </a:t>
            </a:r>
            <a:r>
              <a:rPr lang="en-US" b="0" dirty="0"/>
              <a:t>historical data exclude the impact of MTIC fraud.</a:t>
            </a:r>
          </a:p>
          <a:p>
            <a:pPr marL="216000" indent="-216000"/>
            <a:r>
              <a:rPr lang="en-US" b="0" dirty="0"/>
              <a:t>(</a:t>
            </a:r>
            <a:r>
              <a:rPr lang="en-US" b="0" dirty="0" smtClean="0"/>
              <a:t>g)	Total </a:t>
            </a:r>
            <a:r>
              <a:rPr lang="en-US" b="0" dirty="0"/>
              <a:t>available household resources deflated by the consumer expenditure deflator.</a:t>
            </a:r>
          </a:p>
          <a:p>
            <a:pPr marL="216000" indent="-216000"/>
            <a:r>
              <a:rPr lang="en-US" b="0" dirty="0"/>
              <a:t>(</a:t>
            </a:r>
            <a:r>
              <a:rPr lang="en-US" b="0" dirty="0" smtClean="0"/>
              <a:t>h)	Four-quarter </a:t>
            </a:r>
            <a:r>
              <a:rPr lang="en-US" b="0" dirty="0"/>
              <a:t>growth rate in Q4</a:t>
            </a:r>
            <a:r>
              <a:rPr lang="en-US" b="0" dirty="0" smtClean="0"/>
              <a:t>.  </a:t>
            </a:r>
            <a:r>
              <a:rPr lang="en-US" b="0" dirty="0"/>
              <a:t>Series has been adjusted for expected revisions to the ONS </a:t>
            </a:r>
            <a:r>
              <a:rPr lang="en-US" b="0" dirty="0" smtClean="0"/>
              <a:t>population estimates </a:t>
            </a:r>
            <a:r>
              <a:rPr lang="en-US" b="0" dirty="0"/>
              <a:t>to incorporate the latest data on net migration.</a:t>
            </a:r>
          </a:p>
          <a:p>
            <a:pPr marL="216000" indent="-216000"/>
            <a:r>
              <a:rPr lang="en-US" b="0" dirty="0"/>
              <a:t>(</a:t>
            </a:r>
            <a:r>
              <a:rPr lang="en-US" b="0" dirty="0" smtClean="0"/>
              <a:t>i)	Four-quarter </a:t>
            </a:r>
            <a:r>
              <a:rPr lang="en-US" b="0" dirty="0"/>
              <a:t>growth in Q4 in whole-economy total pay.</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39" y="1099183"/>
            <a:ext cx="7828941" cy="3846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79388" y="169863"/>
            <a:ext cx="8875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solidFill>
                  <a:srgbClr val="960000"/>
                </a:solidFill>
              </a:rPr>
              <a:t>Chart 5.5  </a:t>
            </a:r>
            <a:r>
              <a:rPr lang="en-US" sz="2400" b="0" dirty="0" smtClean="0"/>
              <a:t>Euro-area GDP</a:t>
            </a:r>
            <a:r>
              <a:rPr lang="en-GB" sz="2400" b="0" baseline="30000" dirty="0" smtClean="0"/>
              <a:t>(a</a:t>
            </a:r>
            <a:r>
              <a:rPr lang="en-GB" sz="2400" b="0" baseline="30000" dirty="0"/>
              <a:t>)</a:t>
            </a:r>
            <a:endParaRPr lang="en-US" sz="2400" b="0" dirty="0">
              <a:cs typeface="Arial" charset="0"/>
            </a:endParaRPr>
          </a:p>
        </p:txBody>
      </p:sp>
      <p:sp>
        <p:nvSpPr>
          <p:cNvPr id="10243" name="Rectangle 3"/>
          <p:cNvSpPr>
            <a:spLocks noChangeArrowheads="1"/>
          </p:cNvSpPr>
          <p:nvPr/>
        </p:nvSpPr>
        <p:spPr bwMode="auto">
          <a:xfrm>
            <a:off x="179388" y="6329660"/>
            <a:ext cx="8815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r>
              <a:rPr lang="en-US" b="0" dirty="0" smtClean="0"/>
              <a:t>Sources</a:t>
            </a:r>
            <a:r>
              <a:rPr lang="en-US" b="0" dirty="0"/>
              <a:t>: </a:t>
            </a:r>
            <a:r>
              <a:rPr lang="en-US" b="0" dirty="0" smtClean="0"/>
              <a:t> Eurostat </a:t>
            </a:r>
            <a:r>
              <a:rPr lang="en-US" b="0" dirty="0"/>
              <a:t>and Bank calculations</a:t>
            </a:r>
            <a:r>
              <a:rPr lang="en-US" b="0" dirty="0" smtClean="0"/>
              <a:t>.</a:t>
            </a:r>
          </a:p>
          <a:p>
            <a:endParaRPr lang="en-US" b="0" dirty="0"/>
          </a:p>
          <a:p>
            <a:pPr marL="216000" indent="-216000"/>
            <a:r>
              <a:rPr lang="en-US" b="0" dirty="0"/>
              <a:t>(</a:t>
            </a:r>
            <a:r>
              <a:rPr lang="en-US" b="0" dirty="0" smtClean="0"/>
              <a:t>a)	Calendar-year </a:t>
            </a:r>
            <a:r>
              <a:rPr lang="en-US" b="0" dirty="0"/>
              <a:t>growth rates</a:t>
            </a:r>
            <a:r>
              <a:rPr lang="en-US" b="0" dirty="0" smtClean="0"/>
              <a:t>.  Chained-volume </a:t>
            </a:r>
            <a:r>
              <a:rPr lang="en-US" b="0" dirty="0"/>
              <a:t>measure.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990600"/>
            <a:ext cx="5377902" cy="504932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2015-05-12T23:00:00+00:00</PublishDate>
    <ContentReviewDate xmlns="http://schemas.microsoft.com/sharepoint/v3">1900-01-01T00:00:00+00:00</ContentReviewDate>
    <PublishingExpirationDate xmlns="http://schemas.microsoft.com/sharepoint/v3" xsi:nil="true"/>
    <IncludeContentsInIndex xmlns="http://schemas.microsoft.com/sharepoint/v3">true</IncludeContentsInIndex>
    <PublishingStartDate xmlns="http://schemas.microsoft.com/sharepoint/v3">2015-05-13T09:30:00+00:00</PublishingStartDate>
    <BOEKeywords xmlns="http://schemas.microsoft.com/sharepoint/v3/fields" xsi:nil="true"/>
    <OwnerGroup xmlns="http://schemas.microsoft.com/sharepoint/v3">
      <UserInfo>
        <DisplayName/>
        <AccountId>193</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TaxCatchAll xmlns="94fc26e6-6271-400d-888b-6bc5b0598690">
      <Value>51</Value>
    </TaxCatchAll>
    <BOETwoLevelApprovalUnapprovedUrls xmlns="CEE65117-4BBE-4C9C-8465-20A300C4D3E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57E68C-3F3D-42B3-A622-420C886AB65C}"/>
</file>

<file path=customXml/itemProps2.xml><?xml version="1.0" encoding="utf-8"?>
<ds:datastoreItem xmlns:ds="http://schemas.openxmlformats.org/officeDocument/2006/customXml" ds:itemID="{60E2F196-35FB-4F0C-B0D4-AADD089AFD90}"/>
</file>

<file path=customXml/itemProps3.xml><?xml version="1.0" encoding="utf-8"?>
<ds:datastoreItem xmlns:ds="http://schemas.openxmlformats.org/officeDocument/2006/customXml" ds:itemID="{0E5FA9E1-4461-4314-AA45-3175ACDEFBD1}"/>
</file>

<file path=customXml/itemProps4.xml><?xml version="1.0" encoding="utf-8"?>
<ds:datastoreItem xmlns:ds="http://schemas.openxmlformats.org/officeDocument/2006/customXml" ds:itemID="{D0807285-BFCB-4F5B-B4FF-80BCF97EBB1C}"/>
</file>

<file path=docProps/app.xml><?xml version="1.0" encoding="utf-8"?>
<Properties xmlns="http://schemas.openxmlformats.org/officeDocument/2006/extended-properties" xmlns:vt="http://schemas.openxmlformats.org/officeDocument/2006/docPropsVTypes">
  <TotalTime>5197</TotalTime>
  <Words>1267</Words>
  <Application>Microsoft Office PowerPoint</Application>
  <PresentationFormat>On-screen Show (4:3)</PresentationFormat>
  <Paragraphs>97</Paragraphs>
  <Slides>24</Slides>
  <Notes>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Blank</vt:lpstr>
      <vt:lpstr>Inflation Report  May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2015 Prospects for inflation</dc:title>
  <dc:subject>Prospects for inflation</dc:subject>
  <dc:creator>Bank of England</dc:creator>
  <cp:lastModifiedBy>Chapman, Wayne</cp:lastModifiedBy>
  <cp:revision>1040</cp:revision>
  <cp:lastPrinted>2014-11-11T14:06:16Z</cp:lastPrinted>
  <dcterms:created xsi:type="dcterms:W3CDTF">2012-08-07T08:23:01Z</dcterms:created>
  <dcterms:modified xsi:type="dcterms:W3CDTF">2015-05-12T14:46:18Z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547200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ReviewalDate">
    <vt:lpwstr/>
  </property>
  <property fmtid="{D5CDD505-2E9C-101B-9397-08002B2CF9AE}" pid="10" name="PublicationReviewalChoice">
    <vt:lpwstr/>
  </property>
  <property fmtid="{D5CDD505-2E9C-101B-9397-08002B2CF9AE}" pid="11" name="_SharedFileIndex">
    <vt:lpwstr/>
  </property>
</Properties>
</file>